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8" r:id="rId3"/>
    <p:sldId id="257" r:id="rId4"/>
    <p:sldId id="258" r:id="rId5"/>
    <p:sldId id="259" r:id="rId6"/>
    <p:sldId id="260" r:id="rId7"/>
    <p:sldId id="262" r:id="rId8"/>
    <p:sldId id="263" r:id="rId9"/>
    <p:sldId id="266" r:id="rId10"/>
    <p:sldId id="264" r:id="rId11"/>
    <p:sldId id="265" r:id="rId12"/>
    <p:sldId id="267"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6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863029" y="659649"/>
            <a:ext cx="15226301" cy="1425416"/>
          </a:xfrm>
          <a:prstGeom prst="rect">
            <a:avLst/>
          </a:prstGeom>
          <a:noFill/>
          <a:ln/>
        </p:spPr>
        <p:txBody>
          <a:bodyPr wrap="square" lIns="0" tIns="0" rIns="0" bIns="0" rtlCol="0" anchor="t"/>
          <a:lstStyle/>
          <a:p>
            <a:pPr marL="0" indent="0" algn="l">
              <a:lnSpc>
                <a:spcPts val="5600"/>
              </a:lnSpc>
              <a:buNone/>
            </a:pPr>
            <a:r>
              <a:rPr lang="en-US" sz="5400" b="1" dirty="0">
                <a:solidFill>
                  <a:srgbClr val="2E3C4E"/>
                </a:solidFill>
                <a:latin typeface="Times New Roman" panose="02020603050405020304" pitchFamily="18" charset="0"/>
                <a:ea typeface="Barlow Bold" pitchFamily="34" charset="-122"/>
                <a:cs typeface="Times New Roman" panose="02020603050405020304" pitchFamily="18" charset="0"/>
              </a:rPr>
              <a:t>ETL Pipeline for Retail Shopping  Analytics</a:t>
            </a:r>
            <a:endParaRPr lang="en-US" sz="5400" dirty="0">
              <a:latin typeface="Times New Roman" panose="02020603050405020304" pitchFamily="18" charset="0"/>
              <a:cs typeface="Times New Roman" panose="02020603050405020304" pitchFamily="18" charset="0"/>
            </a:endParaRPr>
          </a:p>
        </p:txBody>
      </p:sp>
      <p:sp>
        <p:nvSpPr>
          <p:cNvPr id="4" name="Text 1"/>
          <p:cNvSpPr/>
          <p:nvPr/>
        </p:nvSpPr>
        <p:spPr>
          <a:xfrm>
            <a:off x="3419317" y="1988153"/>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Processing shopping data with Apache Spark to unlock actionable insights</a:t>
            </a:r>
            <a:endParaRPr lang="en-US" sz="1700" dirty="0">
              <a:latin typeface="Times New Roman" panose="02020603050405020304" pitchFamily="18" charset="0"/>
              <a:cs typeface="Times New Roman" panose="02020603050405020304" pitchFamily="18" charset="0"/>
            </a:endParaRPr>
          </a:p>
        </p:txBody>
      </p:sp>
      <p:pic>
        <p:nvPicPr>
          <p:cNvPr id="5" name="Picture Placeholder 1">
            <a:extLst>
              <a:ext uri="{FF2B5EF4-FFF2-40B4-BE49-F238E27FC236}">
                <a16:creationId xmlns:a16="http://schemas.microsoft.com/office/drawing/2014/main" id="{95E96D98-E2DA-AE26-F0BB-E7ABD4B6BB9D}"/>
              </a:ext>
            </a:extLst>
          </p:cNvPr>
          <p:cNvPicPr>
            <a:picLocks noChangeAspect="1"/>
          </p:cNvPicPr>
          <p:nvPr/>
        </p:nvPicPr>
        <p:blipFill>
          <a:blip r:embed="rId3"/>
          <a:srcRect l="1421" r="1421"/>
          <a:stretch>
            <a:fillRect/>
          </a:stretch>
        </p:blipFill>
        <p:spPr>
          <a:xfrm>
            <a:off x="277402" y="3526104"/>
            <a:ext cx="14106418" cy="4043847"/>
          </a:xfrm>
          <a:prstGeom prst="round2SameRect">
            <a:avLst>
              <a:gd name="adj1" fmla="val 13573"/>
              <a:gd name="adj2" fmla="val 0"/>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758309" y="1192649"/>
            <a:ext cx="7605951"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Times New Roman" panose="02020603050405020304" pitchFamily="18" charset="0"/>
                <a:ea typeface="Barlow Bold" pitchFamily="34" charset="-122"/>
                <a:cs typeface="Times New Roman" panose="02020603050405020304" pitchFamily="18" charset="0"/>
              </a:rPr>
              <a:t>Future Development Roadmap</a:t>
            </a:r>
            <a:endParaRPr lang="en-US" sz="44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58309" y="2663547"/>
            <a:ext cx="6448544" cy="1143000"/>
          </a:xfrm>
          <a:prstGeom prst="rect">
            <a:avLst/>
          </a:prstGeom>
        </p:spPr>
      </p:pic>
      <p:sp>
        <p:nvSpPr>
          <p:cNvPr id="4" name="Text 1"/>
          <p:cNvSpPr/>
          <p:nvPr/>
        </p:nvSpPr>
        <p:spPr>
          <a:xfrm>
            <a:off x="974884" y="3530084"/>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Real-Time Streaming</a:t>
            </a:r>
            <a:endParaRPr lang="en-US" sz="2200" dirty="0">
              <a:latin typeface="Times New Roman" panose="02020603050405020304" pitchFamily="18" charset="0"/>
              <a:cs typeface="Times New Roman" panose="02020603050405020304" pitchFamily="18" charset="0"/>
            </a:endParaRPr>
          </a:p>
        </p:txBody>
      </p:sp>
      <p:sp>
        <p:nvSpPr>
          <p:cNvPr id="5" name="Text 2"/>
          <p:cNvSpPr/>
          <p:nvPr/>
        </p:nvSpPr>
        <p:spPr>
          <a:xfrm>
            <a:off x="974884" y="4016216"/>
            <a:ext cx="6015395"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Add live data ingestion for immediate insights</a:t>
            </a:r>
            <a:endParaRPr lang="en-US" sz="17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423428" y="2338626"/>
            <a:ext cx="6448663" cy="1143000"/>
          </a:xfrm>
          <a:prstGeom prst="rect">
            <a:avLst/>
          </a:prstGeom>
        </p:spPr>
      </p:pic>
      <p:sp>
        <p:nvSpPr>
          <p:cNvPr id="7" name="Text 3"/>
          <p:cNvSpPr/>
          <p:nvPr/>
        </p:nvSpPr>
        <p:spPr>
          <a:xfrm>
            <a:off x="7640003" y="320516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Machine Learning</a:t>
            </a:r>
            <a:endParaRPr lang="en-US" sz="2200" dirty="0">
              <a:latin typeface="Times New Roman" panose="02020603050405020304" pitchFamily="18" charset="0"/>
              <a:cs typeface="Times New Roman" panose="02020603050405020304" pitchFamily="18" charset="0"/>
            </a:endParaRPr>
          </a:p>
        </p:txBody>
      </p:sp>
      <p:sp>
        <p:nvSpPr>
          <p:cNvPr id="8" name="Text 4"/>
          <p:cNvSpPr/>
          <p:nvPr/>
        </p:nvSpPr>
        <p:spPr>
          <a:xfrm>
            <a:off x="7640003" y="3691295"/>
            <a:ext cx="601551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Implement predictive models for forecasting</a:t>
            </a:r>
            <a:endParaRPr lang="en-US" sz="17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3"/>
          <a:stretch>
            <a:fillRect/>
          </a:stretch>
        </p:blipFill>
        <p:spPr>
          <a:xfrm>
            <a:off x="758309" y="5120997"/>
            <a:ext cx="6448544" cy="1143000"/>
          </a:xfrm>
          <a:prstGeom prst="rect">
            <a:avLst/>
          </a:prstGeom>
        </p:spPr>
      </p:pic>
      <p:sp>
        <p:nvSpPr>
          <p:cNvPr id="10" name="Text 5"/>
          <p:cNvSpPr/>
          <p:nvPr/>
        </p:nvSpPr>
        <p:spPr>
          <a:xfrm>
            <a:off x="974884" y="5987534"/>
            <a:ext cx="2940487"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Interactive Dashboards</a:t>
            </a:r>
            <a:endParaRPr lang="en-US" sz="2200" dirty="0">
              <a:latin typeface="Times New Roman" panose="02020603050405020304" pitchFamily="18" charset="0"/>
              <a:cs typeface="Times New Roman" panose="02020603050405020304" pitchFamily="18" charset="0"/>
            </a:endParaRPr>
          </a:p>
        </p:txBody>
      </p:sp>
      <p:sp>
        <p:nvSpPr>
          <p:cNvPr id="11" name="Text 6"/>
          <p:cNvSpPr/>
          <p:nvPr/>
        </p:nvSpPr>
        <p:spPr>
          <a:xfrm>
            <a:off x="974884" y="6473666"/>
            <a:ext cx="6015395"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Create BI tool visualisations for stakeholders</a:t>
            </a:r>
            <a:endParaRPr lang="en-US" sz="17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4"/>
          <a:stretch>
            <a:fillRect/>
          </a:stretch>
        </p:blipFill>
        <p:spPr>
          <a:xfrm>
            <a:off x="7423428" y="4796076"/>
            <a:ext cx="6448663" cy="1143000"/>
          </a:xfrm>
          <a:prstGeom prst="rect">
            <a:avLst/>
          </a:prstGeom>
        </p:spPr>
      </p:pic>
      <p:sp>
        <p:nvSpPr>
          <p:cNvPr id="13" name="Text 7"/>
          <p:cNvSpPr/>
          <p:nvPr/>
        </p:nvSpPr>
        <p:spPr>
          <a:xfrm>
            <a:off x="7640003" y="566261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Data Validation</a:t>
            </a:r>
            <a:endParaRPr lang="en-US" sz="2200" dirty="0">
              <a:latin typeface="Times New Roman" panose="02020603050405020304" pitchFamily="18" charset="0"/>
              <a:cs typeface="Times New Roman" panose="02020603050405020304" pitchFamily="18" charset="0"/>
            </a:endParaRPr>
          </a:p>
        </p:txBody>
      </p:sp>
      <p:sp>
        <p:nvSpPr>
          <p:cNvPr id="14" name="Text 8"/>
          <p:cNvSpPr/>
          <p:nvPr/>
        </p:nvSpPr>
        <p:spPr>
          <a:xfrm>
            <a:off x="7640003" y="6148745"/>
            <a:ext cx="6015514"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Enforce rules for incoming file quality</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1973699"/>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Times New Roman" panose="02020603050405020304" pitchFamily="18" charset="0"/>
                <a:ea typeface="Barlow Bold" pitchFamily="34" charset="-122"/>
                <a:cs typeface="Times New Roman" panose="02020603050405020304" pitchFamily="18" charset="0"/>
              </a:rPr>
              <a:t>Conclusion</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58309" y="3011329"/>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The ETL pipeline successfully processes retail shopping data, delivering cleaned, normalised datasets ready for analytics. Built on Apache Spark for scalability and efficiency, it provides meaningful business insights whilst remaining flexible for future enhancements including real-time analytics and predictive modelling.</a:t>
            </a:r>
            <a:endParaRPr lang="en-US" sz="1700" dirty="0">
              <a:latin typeface="Times New Roman" panose="02020603050405020304" pitchFamily="18" charset="0"/>
              <a:cs typeface="Times New Roman" panose="02020603050405020304" pitchFamily="18" charset="0"/>
            </a:endParaRPr>
          </a:p>
        </p:txBody>
      </p:sp>
      <p:sp>
        <p:nvSpPr>
          <p:cNvPr id="5" name="Shape 2"/>
          <p:cNvSpPr/>
          <p:nvPr/>
        </p:nvSpPr>
        <p:spPr>
          <a:xfrm>
            <a:off x="758309" y="4988600"/>
            <a:ext cx="7627382" cy="1267182"/>
          </a:xfrm>
          <a:prstGeom prst="roundRect">
            <a:avLst>
              <a:gd name="adj" fmla="val 25647"/>
            </a:avLst>
          </a:prstGeom>
          <a:solidFill>
            <a:srgbClr val="BEDFF3"/>
          </a:solidFill>
          <a:ln/>
        </p:spPr>
        <p:txBody>
          <a:bodyPr/>
          <a:lstStyle/>
          <a:p>
            <a:endParaRPr lang="en-IN">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974884" y="5321141"/>
            <a:ext cx="270748" cy="216575"/>
          </a:xfrm>
          <a:prstGeom prst="rect">
            <a:avLst/>
          </a:prstGeom>
        </p:spPr>
      </p:pic>
      <p:sp>
        <p:nvSpPr>
          <p:cNvPr id="7" name="Text 3"/>
          <p:cNvSpPr/>
          <p:nvPr/>
        </p:nvSpPr>
        <p:spPr>
          <a:xfrm>
            <a:off x="1462207" y="5259229"/>
            <a:ext cx="6706910" cy="693420"/>
          </a:xfrm>
          <a:prstGeom prst="rect">
            <a:avLst/>
          </a:prstGeom>
          <a:noFill/>
          <a:ln/>
        </p:spPr>
        <p:txBody>
          <a:bodyPr wrap="square" lIns="0" tIns="0" rIns="0" bIns="0" rtlCol="0" anchor="t"/>
          <a:lstStyle/>
          <a:p>
            <a:pPr marL="0" indent="0" algn="l">
              <a:lnSpc>
                <a:spcPts val="2700"/>
              </a:lnSpc>
              <a:buNone/>
            </a:pPr>
            <a:r>
              <a:rPr lang="en-US" sz="1700" b="1" dirty="0">
                <a:solidFill>
                  <a:srgbClr val="000000"/>
                </a:solidFill>
                <a:latin typeface="Times New Roman" panose="02020603050405020304" pitchFamily="18" charset="0"/>
                <a:ea typeface="Montserrat" pitchFamily="34" charset="-122"/>
                <a:cs typeface="Times New Roman" panose="02020603050405020304" pitchFamily="18" charset="0"/>
              </a:rPr>
              <a:t>Key Achievement:</a:t>
            </a:r>
            <a:r>
              <a:rPr lang="en-US" sz="1700" dirty="0">
                <a:solidFill>
                  <a:srgbClr val="000000"/>
                </a:solidFill>
                <a:latin typeface="Times New Roman" panose="02020603050405020304" pitchFamily="18" charset="0"/>
                <a:ea typeface="Montserrat" pitchFamily="34" charset="-122"/>
                <a:cs typeface="Times New Roman" panose="02020603050405020304" pitchFamily="18" charset="0"/>
              </a:rPr>
              <a:t> Scalable, production-ready ETL solution enabling data-driven retail decision-making.</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451387" y="-304404"/>
            <a:ext cx="2193165" cy="1652386"/>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69969" y="506575"/>
            <a:ext cx="774441" cy="77444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2052178" y="786168"/>
            <a:ext cx="824966" cy="82496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227971" y="0"/>
            <a:ext cx="3402429" cy="1777004"/>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71612" y="7338601"/>
            <a:ext cx="1793416" cy="8909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paper with blue text&#10;&#10;AI-generated content may be incorrect.">
            <a:extLst>
              <a:ext uri="{FF2B5EF4-FFF2-40B4-BE49-F238E27FC236}">
                <a16:creationId xmlns:a16="http://schemas.microsoft.com/office/drawing/2014/main" id="{157FD495-4A33-678D-4BA3-B8989592C36F}"/>
              </a:ext>
            </a:extLst>
          </p:cNvPr>
          <p:cNvPicPr>
            <a:picLocks noChangeAspect="1"/>
          </p:cNvPicPr>
          <p:nvPr/>
        </p:nvPicPr>
        <p:blipFill>
          <a:blip r:embed="rId2"/>
          <a:stretch>
            <a:fillRect/>
          </a:stretch>
        </p:blipFill>
        <p:spPr>
          <a:xfrm>
            <a:off x="1372730" y="772160"/>
            <a:ext cx="11884938" cy="6685278"/>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124896" y="7743771"/>
            <a:ext cx="977883" cy="48582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5742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diagram of a process&#10;&#10;AI-generated content may be incorrect.">
            <a:extLst>
              <a:ext uri="{FF2B5EF4-FFF2-40B4-BE49-F238E27FC236}">
                <a16:creationId xmlns:a16="http://schemas.microsoft.com/office/drawing/2014/main" id="{91CF6192-674D-3654-4185-4FB525270824}"/>
              </a:ext>
            </a:extLst>
          </p:cNvPr>
          <p:cNvPicPr>
            <a:picLocks noChangeAspect="1"/>
          </p:cNvPicPr>
          <p:nvPr/>
        </p:nvPicPr>
        <p:blipFill>
          <a:blip r:embed="rId2"/>
          <a:stretch>
            <a:fillRect/>
          </a:stretch>
        </p:blipFill>
        <p:spPr>
          <a:xfrm>
            <a:off x="8404261" y="0"/>
            <a:ext cx="5486400" cy="8229600"/>
          </a:xfrm>
          <a:prstGeom prst="rect">
            <a:avLst/>
          </a:prstGeom>
        </p:spPr>
      </p:pic>
      <p:pic>
        <p:nvPicPr>
          <p:cNvPr id="3" name="Picture 2" descr="A close-up of a black background&#10;&#10;AI-generated content may be incorrect.">
            <a:extLst>
              <a:ext uri="{FF2B5EF4-FFF2-40B4-BE49-F238E27FC236}">
                <a16:creationId xmlns:a16="http://schemas.microsoft.com/office/drawing/2014/main" id="{0370FC04-4DBB-1CBD-38D2-C7E9F8E7AB90}"/>
              </a:ext>
            </a:extLst>
          </p:cNvPr>
          <p:cNvPicPr>
            <a:picLocks noChangeAspect="1"/>
          </p:cNvPicPr>
          <p:nvPr/>
        </p:nvPicPr>
        <p:blipFill>
          <a:blip r:embed="rId3"/>
          <a:stretch>
            <a:fillRect/>
          </a:stretch>
        </p:blipFill>
        <p:spPr>
          <a:xfrm>
            <a:off x="1222626" y="288476"/>
            <a:ext cx="5486399" cy="4119137"/>
          </a:xfrm>
          <a:prstGeom prst="ellipse">
            <a:avLst/>
          </a:prstGeom>
          <a:ln>
            <a:noFill/>
          </a:ln>
          <a:effectLst>
            <a:softEdge rad="112500"/>
          </a:effectLst>
        </p:spPr>
      </p:pic>
      <p:graphicFrame>
        <p:nvGraphicFramePr>
          <p:cNvPr id="5" name="Table 4">
            <a:extLst>
              <a:ext uri="{FF2B5EF4-FFF2-40B4-BE49-F238E27FC236}">
                <a16:creationId xmlns:a16="http://schemas.microsoft.com/office/drawing/2014/main" id="{7CF2FE0F-2742-5041-86B2-B7F98C2732EE}"/>
              </a:ext>
            </a:extLst>
          </p:cNvPr>
          <p:cNvGraphicFramePr>
            <a:graphicFrameLocks noGrp="1"/>
          </p:cNvGraphicFramePr>
          <p:nvPr>
            <p:extLst>
              <p:ext uri="{D42A27DB-BD31-4B8C-83A1-F6EECF244321}">
                <p14:modId xmlns:p14="http://schemas.microsoft.com/office/powerpoint/2010/main" val="3051170996"/>
              </p:ext>
            </p:extLst>
          </p:nvPr>
        </p:nvGraphicFramePr>
        <p:xfrm>
          <a:off x="270553" y="4762757"/>
          <a:ext cx="8030966" cy="2966720"/>
        </p:xfrm>
        <a:graphic>
          <a:graphicData uri="http://schemas.openxmlformats.org/drawingml/2006/table">
            <a:tbl>
              <a:tblPr firstRow="1" bandRow="1">
                <a:tableStyleId>{5940675A-B579-460E-94D1-54222C63F5DA}</a:tableStyleId>
              </a:tblPr>
              <a:tblGrid>
                <a:gridCol w="4015483">
                  <a:extLst>
                    <a:ext uri="{9D8B030D-6E8A-4147-A177-3AD203B41FA5}">
                      <a16:colId xmlns:a16="http://schemas.microsoft.com/office/drawing/2014/main" val="1181223426"/>
                    </a:ext>
                  </a:extLst>
                </a:gridCol>
                <a:gridCol w="4015483">
                  <a:extLst>
                    <a:ext uri="{9D8B030D-6E8A-4147-A177-3AD203B41FA5}">
                      <a16:colId xmlns:a16="http://schemas.microsoft.com/office/drawing/2014/main" val="3384713648"/>
                    </a:ext>
                  </a:extLst>
                </a:gridCol>
              </a:tblGrid>
              <a:tr h="370840">
                <a:tc>
                  <a:txBody>
                    <a:bodyPr/>
                    <a:lstStyle/>
                    <a:p>
                      <a:r>
                        <a:rPr lang="en-GB" dirty="0"/>
                        <a:t>Name</a:t>
                      </a:r>
                      <a:endParaRPr lang="en-IN" dirty="0"/>
                    </a:p>
                  </a:txBody>
                  <a:tcPr>
                    <a:solidFill>
                      <a:schemeClr val="accent2"/>
                    </a:solidFill>
                  </a:tcPr>
                </a:tc>
                <a:tc>
                  <a:txBody>
                    <a:bodyPr/>
                    <a:lstStyle/>
                    <a:p>
                      <a:r>
                        <a:rPr lang="en-GB" dirty="0"/>
                        <a:t> Employee ID</a:t>
                      </a:r>
                      <a:endParaRPr lang="en-IN" dirty="0"/>
                    </a:p>
                  </a:txBody>
                  <a:tcPr>
                    <a:solidFill>
                      <a:schemeClr val="accent2"/>
                    </a:solidFill>
                  </a:tcPr>
                </a:tc>
                <a:extLst>
                  <a:ext uri="{0D108BD9-81ED-4DB2-BD59-A6C34878D82A}">
                    <a16:rowId xmlns:a16="http://schemas.microsoft.com/office/drawing/2014/main" val="2703935070"/>
                  </a:ext>
                </a:extLst>
              </a:tr>
              <a:tr h="370840">
                <a:tc>
                  <a:txBody>
                    <a:bodyPr/>
                    <a:lstStyle/>
                    <a:p>
                      <a:r>
                        <a:rPr lang="en-IN" b="0" dirty="0">
                          <a:solidFill>
                            <a:schemeClr val="tx1"/>
                          </a:solidFill>
                        </a:rPr>
                        <a:t>Bellamkonda Venkata Sai Sriram Harsha</a:t>
                      </a:r>
                      <a:endParaRPr lang="en-IN"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IN" dirty="0"/>
                        <a:t>30113672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10879428"/>
                  </a:ext>
                </a:extLst>
              </a:tr>
              <a:tr h="370840">
                <a:tc>
                  <a:txBody>
                    <a:bodyPr/>
                    <a:lstStyle/>
                    <a:p>
                      <a:r>
                        <a:rPr lang="en-IN" dirty="0"/>
                        <a:t>Avula Sangeetha</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30113540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73521812"/>
                  </a:ext>
                </a:extLst>
              </a:tr>
              <a:tr h="370840">
                <a:tc>
                  <a:txBody>
                    <a:bodyPr/>
                    <a:lstStyle/>
                    <a:p>
                      <a:r>
                        <a:rPr lang="en-IN" dirty="0"/>
                        <a:t>Perla </a:t>
                      </a:r>
                      <a:r>
                        <a:rPr lang="en-IN" dirty="0" err="1"/>
                        <a:t>venkata</a:t>
                      </a:r>
                      <a:r>
                        <a:rPr lang="en-IN" dirty="0"/>
                        <a:t> </a:t>
                      </a:r>
                      <a:r>
                        <a:rPr lang="en-IN" dirty="0" err="1"/>
                        <a:t>sai</a:t>
                      </a:r>
                      <a:r>
                        <a:rPr lang="en-IN" dirty="0"/>
                        <a:t> </a:t>
                      </a:r>
                      <a:r>
                        <a:rPr lang="en-IN" dirty="0" err="1"/>
                        <a:t>likhitha</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t>30113373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21063894"/>
                  </a:ext>
                </a:extLst>
              </a:tr>
              <a:tr h="370840">
                <a:tc>
                  <a:txBody>
                    <a:bodyPr/>
                    <a:lstStyle/>
                    <a:p>
                      <a:r>
                        <a:rPr lang="en-GB" dirty="0">
                          <a:solidFill>
                            <a:schemeClr val="tx1"/>
                          </a:solidFill>
                        </a:rPr>
                        <a:t>Vignesh Veeramani</a:t>
                      </a:r>
                      <a:endParaRPr lang="en-IN"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GB" dirty="0"/>
                        <a:t>30113648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22655086"/>
                  </a:ext>
                </a:extLst>
              </a:tr>
              <a:tr h="370840">
                <a:tc>
                  <a:txBody>
                    <a:bodyPr/>
                    <a:lstStyle/>
                    <a:p>
                      <a:r>
                        <a:rPr lang="en-GB" dirty="0" err="1"/>
                        <a:t>NirmalKumar</a:t>
                      </a:r>
                      <a:r>
                        <a:rPr lang="en-GB" dirty="0"/>
                        <a:t> C M</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t>30113623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97815201"/>
                  </a:ext>
                </a:extLst>
              </a:tr>
              <a:tr h="370840">
                <a:tc>
                  <a:txBody>
                    <a:bodyPr/>
                    <a:lstStyle/>
                    <a:p>
                      <a:r>
                        <a:rPr lang="en-GB" dirty="0" err="1"/>
                        <a:t>Amarjith</a:t>
                      </a:r>
                      <a:r>
                        <a:rPr lang="en-GB" dirty="0"/>
                        <a:t> D</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t>30113577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39357247"/>
                  </a:ext>
                </a:extLst>
              </a:tr>
              <a:tr h="370840">
                <a:tc>
                  <a:txBody>
                    <a:bodyPr/>
                    <a:lstStyle/>
                    <a:p>
                      <a:r>
                        <a:rPr lang="en-GB" dirty="0" err="1"/>
                        <a:t>Arunpandian</a:t>
                      </a:r>
                      <a:r>
                        <a:rPr lang="en-GB" dirty="0"/>
                        <a:t> B</a:t>
                      </a:r>
                      <a:endParaRPr lang="en-IN" dirty="0">
                        <a:latin typeface="Times New Roman" panose="02020603050405020304" pitchFamily="18" charset="0"/>
                        <a:cs typeface="Times New Roman" panose="02020603050405020304" pitchFamily="18" charset="0"/>
                      </a:endParaRPr>
                    </a:p>
                  </a:txBody>
                  <a:tcPr/>
                </a:tc>
                <a:tc>
                  <a:txBody>
                    <a:bodyPr/>
                    <a:lstStyle/>
                    <a:p>
                      <a:r>
                        <a:rPr lang="en-GB" dirty="0"/>
                        <a:t>30113649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1116690"/>
                  </a:ext>
                </a:extLst>
              </a:tr>
            </a:tbl>
          </a:graphicData>
        </a:graphic>
      </p:graphicFrame>
    </p:spTree>
    <p:extLst>
      <p:ext uri="{BB962C8B-B14F-4D97-AF65-F5344CB8AC3E}">
        <p14:creationId xmlns:p14="http://schemas.microsoft.com/office/powerpoint/2010/main" val="3608874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1391126"/>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Times New Roman" panose="02020603050405020304" pitchFamily="18" charset="0"/>
                <a:ea typeface="Barlow Bold" pitchFamily="34" charset="-122"/>
                <a:cs typeface="Times New Roman" panose="02020603050405020304" pitchFamily="18" charset="0"/>
              </a:rPr>
              <a:t>Project Overview</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44709" y="2428756"/>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This ETL pipeline processes retail shopping data from multiple sources, cleans and transforms it for analytics, then stores results in PostgreSQL and Parquet formats.</a:t>
            </a:r>
            <a:endParaRPr lang="en-US" sz="1700" dirty="0">
              <a:latin typeface="Times New Roman" panose="02020603050405020304" pitchFamily="18" charset="0"/>
              <a:cs typeface="Times New Roman" panose="02020603050405020304" pitchFamily="18" charset="0"/>
            </a:endParaRPr>
          </a:p>
        </p:txBody>
      </p:sp>
      <p:sp>
        <p:nvSpPr>
          <p:cNvPr id="5" name="Shape 2"/>
          <p:cNvSpPr/>
          <p:nvPr/>
        </p:nvSpPr>
        <p:spPr>
          <a:xfrm>
            <a:off x="6244709" y="3712607"/>
            <a:ext cx="3705344" cy="1627942"/>
          </a:xfrm>
          <a:prstGeom prst="roundRect">
            <a:avLst>
              <a:gd name="adj" fmla="val 19963"/>
            </a:avLst>
          </a:prstGeom>
          <a:solidFill>
            <a:srgbClr val="D4E9F7"/>
          </a:solidFill>
          <a:ln w="7620">
            <a:solidFill>
              <a:srgbClr val="BACFDD"/>
            </a:solidFill>
            <a:prstDash val="solid"/>
          </a:ln>
        </p:spPr>
        <p:txBody>
          <a:bodyPr/>
          <a:lstStyle/>
          <a:p>
            <a:endParaRPr lang="en-IN"/>
          </a:p>
        </p:txBody>
      </p:sp>
      <p:sp>
        <p:nvSpPr>
          <p:cNvPr id="6" name="Text 3"/>
          <p:cNvSpPr/>
          <p:nvPr/>
        </p:nvSpPr>
        <p:spPr>
          <a:xfrm>
            <a:off x="6468904" y="393680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Data Sources</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6468904" y="4422934"/>
            <a:ext cx="3256955"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CSV and Excel files containing retail transactions</a:t>
            </a:r>
            <a:endParaRPr lang="en-US" sz="1700" dirty="0">
              <a:latin typeface="Times New Roman" panose="02020603050405020304" pitchFamily="18" charset="0"/>
              <a:cs typeface="Times New Roman" panose="02020603050405020304" pitchFamily="18" charset="0"/>
            </a:endParaRPr>
          </a:p>
        </p:txBody>
      </p:sp>
      <p:sp>
        <p:nvSpPr>
          <p:cNvPr id="8" name="Shape 5"/>
          <p:cNvSpPr/>
          <p:nvPr/>
        </p:nvSpPr>
        <p:spPr>
          <a:xfrm>
            <a:off x="10166628" y="3712607"/>
            <a:ext cx="3705463" cy="1627942"/>
          </a:xfrm>
          <a:prstGeom prst="roundRect">
            <a:avLst>
              <a:gd name="adj" fmla="val 19963"/>
            </a:avLst>
          </a:prstGeom>
          <a:solidFill>
            <a:srgbClr val="D4E9F7"/>
          </a:solidFill>
          <a:ln w="7620">
            <a:solidFill>
              <a:srgbClr val="BACFDD"/>
            </a:solidFill>
            <a:prstDash val="solid"/>
          </a:ln>
        </p:spPr>
        <p:txBody>
          <a:bodyPr/>
          <a:lstStyle/>
          <a:p>
            <a:endParaRPr lang="en-IN"/>
          </a:p>
        </p:txBody>
      </p:sp>
      <p:sp>
        <p:nvSpPr>
          <p:cNvPr id="9" name="Text 6"/>
          <p:cNvSpPr/>
          <p:nvPr/>
        </p:nvSpPr>
        <p:spPr>
          <a:xfrm>
            <a:off x="10390823" y="393680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Processing Engine</a:t>
            </a: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10390823" y="4422934"/>
            <a:ext cx="3257074"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Apache Spark for scalable data transformation</a:t>
            </a:r>
            <a:endParaRPr lang="en-US" sz="1700" dirty="0">
              <a:latin typeface="Times New Roman" panose="02020603050405020304" pitchFamily="18" charset="0"/>
              <a:cs typeface="Times New Roman" panose="02020603050405020304" pitchFamily="18" charset="0"/>
            </a:endParaRPr>
          </a:p>
        </p:txBody>
      </p:sp>
      <p:sp>
        <p:nvSpPr>
          <p:cNvPr id="11" name="Shape 8"/>
          <p:cNvSpPr/>
          <p:nvPr/>
        </p:nvSpPr>
        <p:spPr>
          <a:xfrm>
            <a:off x="6244709" y="5557123"/>
            <a:ext cx="7627382" cy="1281232"/>
          </a:xfrm>
          <a:prstGeom prst="roundRect">
            <a:avLst>
              <a:gd name="adj" fmla="val 25366"/>
            </a:avLst>
          </a:prstGeom>
          <a:solidFill>
            <a:srgbClr val="D4E9F7"/>
          </a:solidFill>
          <a:ln w="7620">
            <a:solidFill>
              <a:srgbClr val="BACFDD"/>
            </a:solidFill>
            <a:prstDash val="solid"/>
          </a:ln>
        </p:spPr>
        <p:txBody>
          <a:bodyPr/>
          <a:lstStyle/>
          <a:p>
            <a:endParaRPr lang="en-IN"/>
          </a:p>
        </p:txBody>
      </p:sp>
      <p:sp>
        <p:nvSpPr>
          <p:cNvPr id="12" name="Text 9"/>
          <p:cNvSpPr/>
          <p:nvPr/>
        </p:nvSpPr>
        <p:spPr>
          <a:xfrm>
            <a:off x="6468904" y="578131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Key Outputs</a:t>
            </a:r>
            <a:endParaRPr lang="en-US" sz="2200" dirty="0">
              <a:latin typeface="Times New Roman" panose="02020603050405020304" pitchFamily="18" charset="0"/>
              <a:cs typeface="Times New Roman" panose="02020603050405020304" pitchFamily="18" charset="0"/>
            </a:endParaRPr>
          </a:p>
        </p:txBody>
      </p:sp>
      <p:sp>
        <p:nvSpPr>
          <p:cNvPr id="13" name="Text 10"/>
          <p:cNvSpPr/>
          <p:nvPr/>
        </p:nvSpPr>
        <p:spPr>
          <a:xfrm>
            <a:off x="6468904" y="6267450"/>
            <a:ext cx="7178993"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Spending patterns, top-rated items, age-based trends</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2183011"/>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Times New Roman" panose="02020603050405020304" pitchFamily="18" charset="0"/>
                <a:ea typeface="Barlow Bold" pitchFamily="34" charset="-122"/>
                <a:cs typeface="Times New Roman" panose="02020603050405020304" pitchFamily="18" charset="0"/>
              </a:rPr>
              <a:t>Technology Stack</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58309" y="34372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Times New Roman" panose="02020603050405020304" pitchFamily="18" charset="0"/>
                <a:ea typeface="Barlow Bold" pitchFamily="34" charset="-122"/>
                <a:cs typeface="Times New Roman" panose="02020603050405020304" pitchFamily="18" charset="0"/>
              </a:rPr>
              <a:t>Core Technologies</a:t>
            </a:r>
            <a:endParaRPr lang="en-US" sz="2200" dirty="0">
              <a:latin typeface="Times New Roman" panose="02020603050405020304" pitchFamily="18" charset="0"/>
              <a:cs typeface="Times New Roman" panose="02020603050405020304" pitchFamily="18" charset="0"/>
            </a:endParaRPr>
          </a:p>
        </p:txBody>
      </p:sp>
      <p:sp>
        <p:nvSpPr>
          <p:cNvPr id="5" name="Text 2"/>
          <p:cNvSpPr/>
          <p:nvPr/>
        </p:nvSpPr>
        <p:spPr>
          <a:xfrm>
            <a:off x="758309" y="4010025"/>
            <a:ext cx="35493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Programming: Scala</a:t>
            </a:r>
            <a:endParaRPr lang="en-US" sz="1700" dirty="0">
              <a:latin typeface="Times New Roman" panose="02020603050405020304" pitchFamily="18" charset="0"/>
              <a:cs typeface="Times New Roman" panose="02020603050405020304" pitchFamily="18" charset="0"/>
            </a:endParaRPr>
          </a:p>
        </p:txBody>
      </p:sp>
      <p:sp>
        <p:nvSpPr>
          <p:cNvPr id="6" name="Text 3"/>
          <p:cNvSpPr/>
          <p:nvPr/>
        </p:nvSpPr>
        <p:spPr>
          <a:xfrm>
            <a:off x="758309" y="4432459"/>
            <a:ext cx="35493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Framework: Apache Spark</a:t>
            </a:r>
            <a:endParaRPr lang="en-US" sz="1700" dirty="0">
              <a:latin typeface="Times New Roman" panose="02020603050405020304" pitchFamily="18" charset="0"/>
              <a:cs typeface="Times New Roman" panose="02020603050405020304" pitchFamily="18" charset="0"/>
            </a:endParaRPr>
          </a:p>
        </p:txBody>
      </p:sp>
      <p:sp>
        <p:nvSpPr>
          <p:cNvPr id="7" name="Text 4"/>
          <p:cNvSpPr/>
          <p:nvPr/>
        </p:nvSpPr>
        <p:spPr>
          <a:xfrm>
            <a:off x="758309" y="4854893"/>
            <a:ext cx="35493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Database: PostgreSQL</a:t>
            </a:r>
            <a:endParaRPr lang="en-US" sz="1700" dirty="0">
              <a:latin typeface="Times New Roman" panose="02020603050405020304" pitchFamily="18" charset="0"/>
              <a:cs typeface="Times New Roman" panose="02020603050405020304" pitchFamily="18" charset="0"/>
            </a:endParaRPr>
          </a:p>
        </p:txBody>
      </p:sp>
      <p:sp>
        <p:nvSpPr>
          <p:cNvPr id="8" name="Text 5"/>
          <p:cNvSpPr/>
          <p:nvPr/>
        </p:nvSpPr>
        <p:spPr>
          <a:xfrm>
            <a:off x="758309" y="5277326"/>
            <a:ext cx="3549372" cy="693420"/>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File Formats: CSV, Excel, Parquet</a:t>
            </a:r>
            <a:endParaRPr lang="en-US" sz="1700" dirty="0">
              <a:latin typeface="Times New Roman" panose="02020603050405020304" pitchFamily="18" charset="0"/>
              <a:cs typeface="Times New Roman" panose="02020603050405020304" pitchFamily="18" charset="0"/>
            </a:endParaRPr>
          </a:p>
        </p:txBody>
      </p:sp>
      <p:sp>
        <p:nvSpPr>
          <p:cNvPr id="9" name="Text 6"/>
          <p:cNvSpPr/>
          <p:nvPr/>
        </p:nvSpPr>
        <p:spPr>
          <a:xfrm>
            <a:off x="4843939" y="343721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E3C4E"/>
                </a:solidFill>
                <a:latin typeface="Times New Roman" panose="02020603050405020304" pitchFamily="18" charset="0"/>
                <a:ea typeface="Barlow Bold" pitchFamily="34" charset="-122"/>
                <a:cs typeface="Times New Roman" panose="02020603050405020304" pitchFamily="18" charset="0"/>
              </a:rPr>
              <a:t>Libraries &amp; Tools</a:t>
            </a: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4843939" y="4010025"/>
            <a:ext cx="35493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Spark SQL for querying</a:t>
            </a:r>
            <a:endParaRPr lang="en-US" sz="1700" dirty="0">
              <a:latin typeface="Times New Roman" panose="02020603050405020304" pitchFamily="18" charset="0"/>
              <a:cs typeface="Times New Roman" panose="02020603050405020304" pitchFamily="18" charset="0"/>
            </a:endParaRPr>
          </a:p>
        </p:txBody>
      </p:sp>
      <p:sp>
        <p:nvSpPr>
          <p:cNvPr id="11" name="Text 8"/>
          <p:cNvSpPr/>
          <p:nvPr/>
        </p:nvSpPr>
        <p:spPr>
          <a:xfrm>
            <a:off x="4843939" y="4432459"/>
            <a:ext cx="35493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Spark Excel for file handling</a:t>
            </a:r>
            <a:endParaRPr lang="en-US" sz="1700" dirty="0">
              <a:latin typeface="Times New Roman" panose="02020603050405020304" pitchFamily="18" charset="0"/>
              <a:cs typeface="Times New Roman" panose="02020603050405020304" pitchFamily="18" charset="0"/>
            </a:endParaRPr>
          </a:p>
        </p:txBody>
      </p:sp>
      <p:sp>
        <p:nvSpPr>
          <p:cNvPr id="12" name="Text 9"/>
          <p:cNvSpPr/>
          <p:nvPr/>
        </p:nvSpPr>
        <p:spPr>
          <a:xfrm>
            <a:off x="4843939" y="4854893"/>
            <a:ext cx="3549372" cy="422433"/>
          </a:xfrm>
          <a:prstGeom prst="rect">
            <a:avLst/>
          </a:prstGeom>
          <a:noFill/>
          <a:ln/>
        </p:spPr>
        <p:txBody>
          <a:bodyPr wrap="square" lIns="0" tIns="0" rIns="0" bIns="0" rtlCol="0" anchor="t"/>
          <a:lstStyle/>
          <a:p>
            <a:pPr marL="342900" indent="-342900" algn="l">
              <a:lnSpc>
                <a:spcPts val="2700"/>
              </a:lnSpc>
              <a:buSzPct val="100000"/>
              <a:buChar char="•"/>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Typesafe Config for configuration</a:t>
            </a:r>
            <a:endParaRPr lang="en-US" sz="1700" dirty="0">
              <a:latin typeface="Times New Roman" panose="02020603050405020304" pitchFamily="18" charset="0"/>
              <a:cs typeface="Times New Roman" panose="02020603050405020304" pitchFamily="18" charset="0"/>
            </a:endParaRPr>
          </a:p>
        </p:txBody>
      </p:sp>
      <p:sp>
        <p:nvSpPr>
          <p:cNvPr id="13" name="Text 10"/>
          <p:cNvSpPr/>
          <p:nvPr/>
        </p:nvSpPr>
        <p:spPr>
          <a:xfrm>
            <a:off x="4843939" y="5333882"/>
            <a:ext cx="3549372" cy="346710"/>
          </a:xfrm>
          <a:prstGeom prst="rect">
            <a:avLst/>
          </a:prstGeom>
          <a:noFill/>
          <a:ln/>
        </p:spPr>
        <p:txBody>
          <a:bodyPr wrap="none" lIns="0" tIns="0" rIns="0" bIns="0" rtlCol="0" anchor="t"/>
          <a:lstStyle/>
          <a:p>
            <a:pPr marL="342900" indent="-342900" algn="l">
              <a:lnSpc>
                <a:spcPts val="2700"/>
              </a:lnSpc>
              <a:buSzPct val="100000"/>
              <a:buChar char="•"/>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Power BI</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58309" y="864989"/>
            <a:ext cx="6481762"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Times New Roman" panose="02020603050405020304" pitchFamily="18" charset="0"/>
                <a:ea typeface="Barlow Bold" pitchFamily="34" charset="-122"/>
                <a:cs typeface="Times New Roman" panose="02020603050405020304" pitchFamily="18" charset="0"/>
              </a:rPr>
              <a:t>ETL Pipeline Architecture</a:t>
            </a:r>
            <a:endParaRPr lang="en-US" sz="44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968335" y="2010966"/>
            <a:ext cx="12693729" cy="4763214"/>
          </a:xfrm>
          <a:prstGeom prst="rect">
            <a:avLst/>
          </a:prstGeom>
        </p:spPr>
      </p:pic>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08868" y="3224242"/>
            <a:ext cx="655674" cy="655675"/>
          </a:xfrm>
          <a:prstGeom prst="rect">
            <a:avLst/>
          </a:prstGeom>
        </p:spPr>
      </p:pic>
      <p:sp>
        <p:nvSpPr>
          <p:cNvPr id="5" name="Text 1"/>
          <p:cNvSpPr/>
          <p:nvPr/>
        </p:nvSpPr>
        <p:spPr>
          <a:xfrm>
            <a:off x="11224702" y="5608031"/>
            <a:ext cx="1914572" cy="38828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Times New Roman" panose="02020603050405020304" pitchFamily="18" charset="0"/>
                <a:ea typeface="Barlow Bold" pitchFamily="34" charset="-122"/>
                <a:cs typeface="Times New Roman" panose="02020603050405020304" pitchFamily="18" charset="0"/>
              </a:rPr>
              <a:t>Analytics</a:t>
            </a:r>
            <a:endParaRPr lang="en-US" sz="1400" dirty="0">
              <a:latin typeface="Times New Roman" panose="02020603050405020304" pitchFamily="18" charset="0"/>
              <a:cs typeface="Times New Roman" panose="02020603050405020304" pitchFamily="18" charset="0"/>
            </a:endParaRPr>
          </a:p>
        </p:txBody>
      </p:sp>
      <p:pic>
        <p:nvPicPr>
          <p:cNvPr id="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08482" y="3225471"/>
            <a:ext cx="655674" cy="655675"/>
          </a:xfrm>
          <a:prstGeom prst="rect">
            <a:avLst/>
          </a:prstGeom>
        </p:spPr>
      </p:pic>
      <p:sp>
        <p:nvSpPr>
          <p:cNvPr id="7" name="Text 2"/>
          <p:cNvSpPr/>
          <p:nvPr/>
        </p:nvSpPr>
        <p:spPr>
          <a:xfrm>
            <a:off x="8811817" y="5608031"/>
            <a:ext cx="1914572" cy="38828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Times New Roman" panose="02020603050405020304" pitchFamily="18" charset="0"/>
                <a:ea typeface="Barlow Bold" pitchFamily="34" charset="-122"/>
                <a:cs typeface="Times New Roman" panose="02020603050405020304" pitchFamily="18" charset="0"/>
              </a:rPr>
              <a:t>Load</a:t>
            </a:r>
            <a:endParaRPr lang="en-US" sz="1400" dirty="0">
              <a:latin typeface="Times New Roman" panose="02020603050405020304" pitchFamily="18" charset="0"/>
              <a:cs typeface="Times New Roman" panose="02020603050405020304" pitchFamily="18" charset="0"/>
            </a:endParaRPr>
          </a:p>
        </p:txBody>
      </p:sp>
      <p:pic>
        <p:nvPicPr>
          <p:cNvPr id="8"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8711" y="3225471"/>
            <a:ext cx="655675" cy="655675"/>
          </a:xfrm>
          <a:prstGeom prst="rect">
            <a:avLst/>
          </a:prstGeom>
        </p:spPr>
      </p:pic>
      <p:sp>
        <p:nvSpPr>
          <p:cNvPr id="9" name="Text 3"/>
          <p:cNvSpPr/>
          <p:nvPr/>
        </p:nvSpPr>
        <p:spPr>
          <a:xfrm>
            <a:off x="6412047" y="5608031"/>
            <a:ext cx="1914572" cy="38828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Times New Roman" panose="02020603050405020304" pitchFamily="18" charset="0"/>
                <a:ea typeface="Barlow Bold" pitchFamily="34" charset="-122"/>
                <a:cs typeface="Times New Roman" panose="02020603050405020304" pitchFamily="18" charset="0"/>
              </a:rPr>
              <a:t>Validate</a:t>
            </a:r>
            <a:endParaRPr lang="en-US" sz="1400" dirty="0">
              <a:latin typeface="Times New Roman" panose="02020603050405020304" pitchFamily="18" charset="0"/>
              <a:cs typeface="Times New Roman" panose="02020603050405020304" pitchFamily="18" charset="0"/>
            </a:endParaRPr>
          </a:p>
        </p:txBody>
      </p:sp>
      <p:pic>
        <p:nvPicPr>
          <p:cNvPr id="10"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08940" y="3225471"/>
            <a:ext cx="655675" cy="655675"/>
          </a:xfrm>
          <a:prstGeom prst="rect">
            <a:avLst/>
          </a:prstGeom>
        </p:spPr>
      </p:pic>
      <p:sp>
        <p:nvSpPr>
          <p:cNvPr id="11" name="Text 4"/>
          <p:cNvSpPr/>
          <p:nvPr/>
        </p:nvSpPr>
        <p:spPr>
          <a:xfrm>
            <a:off x="4012276" y="5608031"/>
            <a:ext cx="1914572" cy="38828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Times New Roman" panose="02020603050405020304" pitchFamily="18" charset="0"/>
                <a:ea typeface="Barlow Bold" pitchFamily="34" charset="-122"/>
                <a:cs typeface="Times New Roman" panose="02020603050405020304" pitchFamily="18" charset="0"/>
              </a:rPr>
              <a:t>Transform</a:t>
            </a:r>
            <a:endParaRPr lang="en-US" sz="1400" dirty="0">
              <a:latin typeface="Times New Roman" panose="02020603050405020304" pitchFamily="18" charset="0"/>
              <a:cs typeface="Times New Roman" panose="02020603050405020304" pitchFamily="18" charset="0"/>
            </a:endParaRPr>
          </a:p>
        </p:txBody>
      </p:sp>
      <p:pic>
        <p:nvPicPr>
          <p:cNvPr id="12"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196056" y="3225471"/>
            <a:ext cx="655675" cy="655675"/>
          </a:xfrm>
          <a:prstGeom prst="rect">
            <a:avLst/>
          </a:prstGeom>
        </p:spPr>
      </p:pic>
      <p:sp>
        <p:nvSpPr>
          <p:cNvPr id="13" name="Text 5"/>
          <p:cNvSpPr/>
          <p:nvPr/>
        </p:nvSpPr>
        <p:spPr>
          <a:xfrm>
            <a:off x="1560051" y="5608031"/>
            <a:ext cx="1914571" cy="388282"/>
          </a:xfrm>
          <a:prstGeom prst="rect">
            <a:avLst/>
          </a:prstGeom>
          <a:noFill/>
          <a:ln/>
        </p:spPr>
        <p:txBody>
          <a:bodyPr wrap="none" lIns="0" tIns="0" rIns="0" bIns="0" rtlCol="0" anchor="t"/>
          <a:lstStyle/>
          <a:p>
            <a:pPr marL="0" indent="0" algn="ctr">
              <a:lnSpc>
                <a:spcPts val="1750"/>
              </a:lnSpc>
              <a:buNone/>
            </a:pPr>
            <a:r>
              <a:rPr lang="en-US" sz="1400" b="1" dirty="0">
                <a:solidFill>
                  <a:srgbClr val="384653"/>
                </a:solidFill>
                <a:latin typeface="Times New Roman" panose="02020603050405020304" pitchFamily="18" charset="0"/>
                <a:ea typeface="Barlow Bold" pitchFamily="34" charset="-122"/>
                <a:cs typeface="Times New Roman" panose="02020603050405020304" pitchFamily="18" charset="0"/>
              </a:rPr>
              <a:t>Extract</a:t>
            </a:r>
            <a:endParaRPr lang="en-US" sz="1400" dirty="0">
              <a:latin typeface="Times New Roman" panose="02020603050405020304" pitchFamily="18" charset="0"/>
              <a:cs typeface="Times New Roman" panose="02020603050405020304" pitchFamily="18" charset="0"/>
            </a:endParaRPr>
          </a:p>
        </p:txBody>
      </p:sp>
      <p:sp>
        <p:nvSpPr>
          <p:cNvPr id="14" name="Text 6"/>
          <p:cNvSpPr/>
          <p:nvPr/>
        </p:nvSpPr>
        <p:spPr>
          <a:xfrm>
            <a:off x="758309" y="7017901"/>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The pipeline follows a systematic approach to ensure data quality and consistency at each stage.</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58309" y="1586508"/>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Times New Roman" panose="02020603050405020304" pitchFamily="18" charset="0"/>
                <a:ea typeface="Barlow Bold" pitchFamily="34" charset="-122"/>
                <a:cs typeface="Times New Roman" panose="02020603050405020304" pitchFamily="18" charset="0"/>
              </a:rPr>
              <a:t>Key Data Challenges</a:t>
            </a:r>
            <a:endParaRPr lang="en-US" sz="4450" dirty="0">
              <a:latin typeface="Times New Roman" panose="02020603050405020304" pitchFamily="18" charset="0"/>
              <a:cs typeface="Times New Roman" panose="02020603050405020304" pitchFamily="18" charset="0"/>
            </a:endParaRPr>
          </a:p>
        </p:txBody>
      </p:sp>
      <p:sp>
        <p:nvSpPr>
          <p:cNvPr id="3" name="Shape 1"/>
          <p:cNvSpPr/>
          <p:nvPr/>
        </p:nvSpPr>
        <p:spPr>
          <a:xfrm>
            <a:off x="758309" y="2732484"/>
            <a:ext cx="4226838" cy="2020372"/>
          </a:xfrm>
          <a:prstGeom prst="roundRect">
            <a:avLst>
              <a:gd name="adj" fmla="val 7241"/>
            </a:avLst>
          </a:prstGeom>
          <a:solidFill>
            <a:srgbClr val="FFFFFF"/>
          </a:solidFill>
          <a:ln w="3048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27829" y="2732484"/>
            <a:ext cx="121920" cy="2020372"/>
          </a:xfrm>
          <a:prstGeom prst="rect">
            <a:avLst/>
          </a:prstGeom>
        </p:spPr>
      </p:pic>
      <p:sp>
        <p:nvSpPr>
          <p:cNvPr id="5" name="Text 2"/>
          <p:cNvSpPr/>
          <p:nvPr/>
        </p:nvSpPr>
        <p:spPr>
          <a:xfrm>
            <a:off x="1096804" y="297953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Missing Values</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1096804" y="3465671"/>
            <a:ext cx="3641288"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Handled using mean, median, or default values for data completeness</a:t>
            </a:r>
            <a:endParaRPr lang="en-US" sz="1700" dirty="0">
              <a:latin typeface="Times New Roman" panose="02020603050405020304" pitchFamily="18" charset="0"/>
              <a:cs typeface="Times New Roman" panose="02020603050405020304" pitchFamily="18" charset="0"/>
            </a:endParaRPr>
          </a:p>
        </p:txBody>
      </p:sp>
      <p:sp>
        <p:nvSpPr>
          <p:cNvPr id="7" name="Shape 4"/>
          <p:cNvSpPr/>
          <p:nvPr/>
        </p:nvSpPr>
        <p:spPr>
          <a:xfrm>
            <a:off x="5201722" y="2732484"/>
            <a:ext cx="4226838" cy="2020372"/>
          </a:xfrm>
          <a:prstGeom prst="roundRect">
            <a:avLst>
              <a:gd name="adj" fmla="val 7241"/>
            </a:avLst>
          </a:prstGeom>
          <a:solidFill>
            <a:srgbClr val="FFFFFF"/>
          </a:solidFill>
          <a:ln w="3048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3"/>
          <a:stretch>
            <a:fillRect/>
          </a:stretch>
        </p:blipFill>
        <p:spPr>
          <a:xfrm>
            <a:off x="5171242" y="2732484"/>
            <a:ext cx="121920" cy="2020372"/>
          </a:xfrm>
          <a:prstGeom prst="rect">
            <a:avLst/>
          </a:prstGeom>
        </p:spPr>
      </p:pic>
      <p:sp>
        <p:nvSpPr>
          <p:cNvPr id="9" name="Text 5"/>
          <p:cNvSpPr/>
          <p:nvPr/>
        </p:nvSpPr>
        <p:spPr>
          <a:xfrm>
            <a:off x="5540216" y="297953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Duplicate Records</a:t>
            </a:r>
            <a:endParaRPr lang="en-US" sz="2200" dirty="0">
              <a:latin typeface="Times New Roman" panose="02020603050405020304" pitchFamily="18" charset="0"/>
              <a:cs typeface="Times New Roman" panose="02020603050405020304" pitchFamily="18" charset="0"/>
            </a:endParaRPr>
          </a:p>
        </p:txBody>
      </p:sp>
      <p:sp>
        <p:nvSpPr>
          <p:cNvPr id="10" name="Text 6"/>
          <p:cNvSpPr/>
          <p:nvPr/>
        </p:nvSpPr>
        <p:spPr>
          <a:xfrm>
            <a:off x="5540216" y="3465671"/>
            <a:ext cx="3641288"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Removed to ensure data integrity and accurate analytics</a:t>
            </a:r>
            <a:endParaRPr lang="en-US" sz="1700" dirty="0">
              <a:latin typeface="Times New Roman" panose="02020603050405020304" pitchFamily="18" charset="0"/>
              <a:cs typeface="Times New Roman" panose="02020603050405020304" pitchFamily="18" charset="0"/>
            </a:endParaRPr>
          </a:p>
        </p:txBody>
      </p:sp>
      <p:sp>
        <p:nvSpPr>
          <p:cNvPr id="11" name="Shape 7"/>
          <p:cNvSpPr/>
          <p:nvPr/>
        </p:nvSpPr>
        <p:spPr>
          <a:xfrm>
            <a:off x="9645134" y="2732484"/>
            <a:ext cx="4226957" cy="2020372"/>
          </a:xfrm>
          <a:prstGeom prst="roundRect">
            <a:avLst>
              <a:gd name="adj" fmla="val 7241"/>
            </a:avLst>
          </a:prstGeom>
          <a:solidFill>
            <a:srgbClr val="FFFFFF"/>
          </a:solidFill>
          <a:ln w="3048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12" name="Image 2" descr="preencoded.png"/>
          <p:cNvPicPr>
            <a:picLocks noChangeAspect="1"/>
          </p:cNvPicPr>
          <p:nvPr/>
        </p:nvPicPr>
        <p:blipFill>
          <a:blip r:embed="rId3"/>
          <a:stretch>
            <a:fillRect/>
          </a:stretch>
        </p:blipFill>
        <p:spPr>
          <a:xfrm>
            <a:off x="9614654" y="2732484"/>
            <a:ext cx="121920" cy="2020372"/>
          </a:xfrm>
          <a:prstGeom prst="rect">
            <a:avLst/>
          </a:prstGeom>
        </p:spPr>
      </p:pic>
      <p:sp>
        <p:nvSpPr>
          <p:cNvPr id="13" name="Text 8"/>
          <p:cNvSpPr/>
          <p:nvPr/>
        </p:nvSpPr>
        <p:spPr>
          <a:xfrm>
            <a:off x="9983629" y="297953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Column Normalisation</a:t>
            </a:r>
            <a:endParaRPr lang="en-US" sz="2200" dirty="0">
              <a:latin typeface="Times New Roman" panose="02020603050405020304" pitchFamily="18" charset="0"/>
              <a:cs typeface="Times New Roman" panose="02020603050405020304" pitchFamily="18" charset="0"/>
            </a:endParaRPr>
          </a:p>
        </p:txBody>
      </p:sp>
      <p:sp>
        <p:nvSpPr>
          <p:cNvPr id="14" name="Text 9"/>
          <p:cNvSpPr/>
          <p:nvPr/>
        </p:nvSpPr>
        <p:spPr>
          <a:xfrm>
            <a:off x="9983629" y="3465671"/>
            <a:ext cx="3641408"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Standardised naming conventions for consistency across datasets</a:t>
            </a:r>
            <a:endParaRPr lang="en-US" sz="1700" dirty="0">
              <a:latin typeface="Times New Roman" panose="02020603050405020304" pitchFamily="18" charset="0"/>
              <a:cs typeface="Times New Roman" panose="02020603050405020304" pitchFamily="18" charset="0"/>
            </a:endParaRPr>
          </a:p>
        </p:txBody>
      </p:sp>
      <p:sp>
        <p:nvSpPr>
          <p:cNvPr id="15" name="Shape 10"/>
          <p:cNvSpPr/>
          <p:nvPr/>
        </p:nvSpPr>
        <p:spPr>
          <a:xfrm>
            <a:off x="758309" y="4969431"/>
            <a:ext cx="4226838" cy="1673662"/>
          </a:xfrm>
          <a:prstGeom prst="roundRect">
            <a:avLst>
              <a:gd name="adj" fmla="val 8742"/>
            </a:avLst>
          </a:prstGeom>
          <a:solidFill>
            <a:srgbClr val="FFFFFF"/>
          </a:solidFill>
          <a:ln w="3048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16" name="Image 3" descr="preencoded.png"/>
          <p:cNvPicPr>
            <a:picLocks noChangeAspect="1"/>
          </p:cNvPicPr>
          <p:nvPr/>
        </p:nvPicPr>
        <p:blipFill>
          <a:blip r:embed="rId4"/>
          <a:stretch>
            <a:fillRect/>
          </a:stretch>
        </p:blipFill>
        <p:spPr>
          <a:xfrm>
            <a:off x="727829" y="4969431"/>
            <a:ext cx="121920" cy="1673662"/>
          </a:xfrm>
          <a:prstGeom prst="rect">
            <a:avLst/>
          </a:prstGeom>
        </p:spPr>
      </p:pic>
      <p:sp>
        <p:nvSpPr>
          <p:cNvPr id="17" name="Text 11"/>
          <p:cNvSpPr/>
          <p:nvPr/>
        </p:nvSpPr>
        <p:spPr>
          <a:xfrm>
            <a:off x="1096804" y="521648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Data Type Casting</a:t>
            </a:r>
            <a:endParaRPr lang="en-US" sz="2200" dirty="0">
              <a:latin typeface="Times New Roman" panose="02020603050405020304" pitchFamily="18" charset="0"/>
              <a:cs typeface="Times New Roman" panose="02020603050405020304" pitchFamily="18" charset="0"/>
            </a:endParaRPr>
          </a:p>
        </p:txBody>
      </p:sp>
      <p:sp>
        <p:nvSpPr>
          <p:cNvPr id="18" name="Text 12"/>
          <p:cNvSpPr/>
          <p:nvPr/>
        </p:nvSpPr>
        <p:spPr>
          <a:xfrm>
            <a:off x="1096804" y="5702618"/>
            <a:ext cx="3641288"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Ensured numeric fields are properly typed for calculations</a:t>
            </a:r>
            <a:endParaRPr lang="en-US" sz="1700" dirty="0">
              <a:latin typeface="Times New Roman" panose="02020603050405020304" pitchFamily="18" charset="0"/>
              <a:cs typeface="Times New Roman" panose="02020603050405020304" pitchFamily="18" charset="0"/>
            </a:endParaRPr>
          </a:p>
        </p:txBody>
      </p:sp>
      <p:sp>
        <p:nvSpPr>
          <p:cNvPr id="19" name="Shape 13"/>
          <p:cNvSpPr/>
          <p:nvPr/>
        </p:nvSpPr>
        <p:spPr>
          <a:xfrm>
            <a:off x="5201722" y="4969431"/>
            <a:ext cx="4226838" cy="1673662"/>
          </a:xfrm>
          <a:prstGeom prst="roundRect">
            <a:avLst>
              <a:gd name="adj" fmla="val 8742"/>
            </a:avLst>
          </a:prstGeom>
          <a:solidFill>
            <a:srgbClr val="FFFFFF"/>
          </a:solidFill>
          <a:ln w="3048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pic>
        <p:nvPicPr>
          <p:cNvPr id="20" name="Image 4" descr="preencoded.png"/>
          <p:cNvPicPr>
            <a:picLocks noChangeAspect="1"/>
          </p:cNvPicPr>
          <p:nvPr/>
        </p:nvPicPr>
        <p:blipFill>
          <a:blip r:embed="rId4"/>
          <a:stretch>
            <a:fillRect/>
          </a:stretch>
        </p:blipFill>
        <p:spPr>
          <a:xfrm>
            <a:off x="5171242" y="4969431"/>
            <a:ext cx="121920" cy="1673662"/>
          </a:xfrm>
          <a:prstGeom prst="rect">
            <a:avLst/>
          </a:prstGeom>
        </p:spPr>
      </p:pic>
      <p:sp>
        <p:nvSpPr>
          <p:cNvPr id="21" name="Text 14"/>
          <p:cNvSpPr/>
          <p:nvPr/>
        </p:nvSpPr>
        <p:spPr>
          <a:xfrm>
            <a:off x="5540216" y="5216485"/>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Scale Management</a:t>
            </a:r>
            <a:endParaRPr lang="en-US" sz="2200" dirty="0">
              <a:latin typeface="Times New Roman" panose="02020603050405020304" pitchFamily="18" charset="0"/>
              <a:cs typeface="Times New Roman" panose="02020603050405020304" pitchFamily="18" charset="0"/>
            </a:endParaRPr>
          </a:p>
        </p:txBody>
      </p:sp>
      <p:sp>
        <p:nvSpPr>
          <p:cNvPr id="22" name="Text 15"/>
          <p:cNvSpPr/>
          <p:nvPr/>
        </p:nvSpPr>
        <p:spPr>
          <a:xfrm>
            <a:off x="5540216" y="5702618"/>
            <a:ext cx="3641288"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Optimised processing for large retail datasets</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678655" y="533281"/>
            <a:ext cx="13576359" cy="637818"/>
          </a:xfrm>
          <a:prstGeom prst="rect">
            <a:avLst/>
          </a:prstGeom>
          <a:noFill/>
          <a:ln/>
        </p:spPr>
        <p:txBody>
          <a:bodyPr wrap="none" lIns="0" tIns="0" rIns="0" bIns="0" rtlCol="0" anchor="t"/>
          <a:lstStyle/>
          <a:p>
            <a:pPr marL="0" indent="0" algn="l">
              <a:lnSpc>
                <a:spcPts val="5000"/>
              </a:lnSpc>
              <a:buNone/>
            </a:pPr>
            <a:r>
              <a:rPr lang="en-US" sz="4000" b="1" dirty="0">
                <a:solidFill>
                  <a:srgbClr val="2E3C4E"/>
                </a:solidFill>
                <a:latin typeface="Times New Roman" panose="02020603050405020304" pitchFamily="18" charset="0"/>
                <a:ea typeface="Barlow Bold" pitchFamily="34" charset="-122"/>
                <a:cs typeface="Times New Roman" panose="02020603050405020304" pitchFamily="18" charset="0"/>
              </a:rPr>
              <a:t>Transformations                                            </a:t>
            </a:r>
            <a:r>
              <a:rPr lang="en-US" sz="4000" b="1" dirty="0" err="1">
                <a:solidFill>
                  <a:srgbClr val="2E3C4E"/>
                </a:solidFill>
                <a:latin typeface="Times New Roman" panose="02020603050405020304" pitchFamily="18" charset="0"/>
                <a:ea typeface="Barlow Bold" pitchFamily="34" charset="-122"/>
                <a:cs typeface="Times New Roman" panose="02020603050405020304" pitchFamily="18" charset="0"/>
              </a:rPr>
              <a:t>Optimisations</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678656" y="1558885"/>
            <a:ext cx="13273088" cy="310277"/>
          </a:xfrm>
          <a:prstGeom prst="rect">
            <a:avLst/>
          </a:prstGeom>
          <a:noFill/>
          <a:ln/>
        </p:spPr>
        <p:txBody>
          <a:bodyPr wrap="none" lIns="0" tIns="0" rIns="0" bIns="0" rtlCol="0" anchor="t"/>
          <a:lstStyle/>
          <a:p>
            <a:pPr marL="0" indent="0" algn="l">
              <a:lnSpc>
                <a:spcPts val="2400"/>
              </a:lnSpc>
              <a:buNone/>
            </a:pPr>
            <a:r>
              <a:rPr lang="en-US" sz="1500" dirty="0">
                <a:solidFill>
                  <a:srgbClr val="384653"/>
                </a:solidFill>
                <a:latin typeface="Times New Roman" panose="02020603050405020304" pitchFamily="18" charset="0"/>
                <a:ea typeface="Montserrat" pitchFamily="34" charset="-122"/>
                <a:cs typeface="Times New Roman" panose="02020603050405020304" pitchFamily="18" charset="0"/>
              </a:rPr>
              <a:t>Applied Spark SQL functions to ensure data quality and business relevance:</a:t>
            </a:r>
            <a:endParaRPr lang="en-US" sz="1500" dirty="0">
              <a:latin typeface="Times New Roman" panose="02020603050405020304" pitchFamily="18" charset="0"/>
              <a:cs typeface="Times New Roman" panose="02020603050405020304" pitchFamily="18" charset="0"/>
            </a:endParaRPr>
          </a:p>
        </p:txBody>
      </p:sp>
      <p:sp>
        <p:nvSpPr>
          <p:cNvPr id="4" name="Shape 2"/>
          <p:cNvSpPr/>
          <p:nvPr/>
        </p:nvSpPr>
        <p:spPr>
          <a:xfrm>
            <a:off x="678656" y="2087285"/>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5" name="Text 3"/>
          <p:cNvSpPr/>
          <p:nvPr/>
        </p:nvSpPr>
        <p:spPr>
          <a:xfrm>
            <a:off x="1308735" y="2153841"/>
            <a:ext cx="2551509" cy="31884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Times New Roman" panose="02020603050405020304" pitchFamily="18" charset="0"/>
                <a:ea typeface="Barlow Bold" pitchFamily="34" charset="-122"/>
                <a:cs typeface="Times New Roman" panose="02020603050405020304" pitchFamily="18" charset="0"/>
              </a:rPr>
              <a:t>Fill Missing Data</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1308735" y="2589014"/>
            <a:ext cx="12643009" cy="310277"/>
          </a:xfrm>
          <a:prstGeom prst="rect">
            <a:avLst/>
          </a:prstGeom>
          <a:noFill/>
          <a:ln/>
        </p:spPr>
        <p:txBody>
          <a:bodyPr wrap="none" lIns="0" tIns="0" rIns="0" bIns="0" rtlCol="0" anchor="t"/>
          <a:lstStyle/>
          <a:p>
            <a:pPr>
              <a:lnSpc>
                <a:spcPts val="2400"/>
              </a:lnSpc>
            </a:pPr>
            <a:r>
              <a:rPr lang="en-GB" sz="1500" dirty="0">
                <a:latin typeface="Times New Roman" panose="02020603050405020304" pitchFamily="18" charset="0"/>
                <a:cs typeface="Times New Roman" panose="02020603050405020304" pitchFamily="18" charset="0"/>
              </a:rPr>
              <a:t>Fill numeric nulls with mean/median; strings with “Unknown”; </a:t>
            </a:r>
          </a:p>
          <a:p>
            <a:pPr>
              <a:lnSpc>
                <a:spcPts val="2400"/>
              </a:lnSpc>
            </a:pPr>
            <a:r>
              <a:rPr lang="en-GB" sz="1500" dirty="0">
                <a:latin typeface="Times New Roman" panose="02020603050405020304" pitchFamily="18" charset="0"/>
                <a:cs typeface="Times New Roman" panose="02020603050405020304" pitchFamily="18" charset="0"/>
              </a:rPr>
              <a:t>generate IDs for missing </a:t>
            </a:r>
            <a:r>
              <a:rPr lang="en-GB" sz="1500" dirty="0" err="1">
                <a:latin typeface="Times New Roman" panose="02020603050405020304" pitchFamily="18" charset="0"/>
                <a:cs typeface="Times New Roman" panose="02020603050405020304" pitchFamily="18" charset="0"/>
              </a:rPr>
              <a:t>Customer_ID</a:t>
            </a:r>
            <a:r>
              <a:rPr lang="en-GB" sz="1500" dirty="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p:txBody>
      </p:sp>
      <p:sp>
        <p:nvSpPr>
          <p:cNvPr id="7" name="Shape 5"/>
          <p:cNvSpPr/>
          <p:nvPr/>
        </p:nvSpPr>
        <p:spPr>
          <a:xfrm>
            <a:off x="678656" y="3287077"/>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8" name="Text 6"/>
          <p:cNvSpPr/>
          <p:nvPr/>
        </p:nvSpPr>
        <p:spPr>
          <a:xfrm>
            <a:off x="1308735" y="3353633"/>
            <a:ext cx="2551509" cy="31884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Times New Roman" panose="02020603050405020304" pitchFamily="18" charset="0"/>
                <a:ea typeface="Barlow Bold" pitchFamily="34" charset="-122"/>
                <a:cs typeface="Times New Roman" panose="02020603050405020304" pitchFamily="18" charset="0"/>
              </a:rPr>
              <a:t>Remove Duplicates</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1308735" y="3788807"/>
            <a:ext cx="12643009" cy="310277"/>
          </a:xfrm>
          <a:prstGeom prst="rect">
            <a:avLst/>
          </a:prstGeom>
          <a:noFill/>
          <a:ln/>
        </p:spPr>
        <p:txBody>
          <a:bodyPr wrap="none" lIns="0" tIns="0" rIns="0" bIns="0" rtlCol="0" anchor="t"/>
          <a:lstStyle/>
          <a:p>
            <a:pPr>
              <a:lnSpc>
                <a:spcPts val="2400"/>
              </a:lnSpc>
            </a:pPr>
            <a:r>
              <a:rPr lang="en-GB" sz="1500" dirty="0">
                <a:latin typeface="Times New Roman" panose="02020603050405020304" pitchFamily="18" charset="0"/>
                <a:cs typeface="Times New Roman" panose="02020603050405020304" pitchFamily="18" charset="0"/>
              </a:rPr>
              <a:t>Drop full-row duplicates using </a:t>
            </a:r>
            <a:r>
              <a:rPr lang="en-GB" sz="1500" dirty="0" err="1">
                <a:latin typeface="Times New Roman" panose="02020603050405020304" pitchFamily="18" charset="0"/>
                <a:cs typeface="Times New Roman" panose="02020603050405020304" pitchFamily="18" charset="0"/>
              </a:rPr>
              <a:t>dropDuplicates</a:t>
            </a:r>
            <a:r>
              <a:rPr lang="en-GB" sz="1500" dirty="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p:txBody>
      </p:sp>
      <p:sp>
        <p:nvSpPr>
          <p:cNvPr id="10" name="Shape 8"/>
          <p:cNvSpPr/>
          <p:nvPr/>
        </p:nvSpPr>
        <p:spPr>
          <a:xfrm>
            <a:off x="678656" y="4486870"/>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1" name="Text 9"/>
          <p:cNvSpPr/>
          <p:nvPr/>
        </p:nvSpPr>
        <p:spPr>
          <a:xfrm>
            <a:off x="1308735" y="4553426"/>
            <a:ext cx="2551509" cy="31884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Times New Roman" panose="02020603050405020304" pitchFamily="18" charset="0"/>
                <a:ea typeface="Barlow Bold" pitchFamily="34" charset="-122"/>
                <a:cs typeface="Times New Roman" panose="02020603050405020304" pitchFamily="18" charset="0"/>
              </a:rPr>
              <a:t>Rename Columns</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1308735" y="4988600"/>
            <a:ext cx="12643009" cy="310277"/>
          </a:xfrm>
          <a:prstGeom prst="rect">
            <a:avLst/>
          </a:prstGeom>
          <a:noFill/>
          <a:ln/>
        </p:spPr>
        <p:txBody>
          <a:bodyPr wrap="none" lIns="0" tIns="0" rIns="0" bIns="0" rtlCol="0" anchor="t"/>
          <a:lstStyle/>
          <a:p>
            <a:pPr>
              <a:lnSpc>
                <a:spcPts val="2400"/>
              </a:lnSpc>
            </a:pPr>
            <a:r>
              <a:rPr lang="en-GB" sz="1500" dirty="0">
                <a:latin typeface="Times New Roman" panose="02020603050405020304" pitchFamily="18" charset="0"/>
                <a:cs typeface="Times New Roman" panose="02020603050405020304" pitchFamily="18" charset="0"/>
              </a:rPr>
              <a:t>Replace spaces and special characters with _.</a:t>
            </a:r>
            <a:endParaRPr lang="en-US" sz="1500" dirty="0">
              <a:latin typeface="Times New Roman" panose="02020603050405020304" pitchFamily="18" charset="0"/>
              <a:cs typeface="Times New Roman" panose="02020603050405020304" pitchFamily="18" charset="0"/>
            </a:endParaRPr>
          </a:p>
        </p:txBody>
      </p:sp>
      <p:sp>
        <p:nvSpPr>
          <p:cNvPr id="13" name="Shape 11"/>
          <p:cNvSpPr/>
          <p:nvPr/>
        </p:nvSpPr>
        <p:spPr>
          <a:xfrm>
            <a:off x="678656" y="5686663"/>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4" name="Text 12"/>
          <p:cNvSpPr/>
          <p:nvPr/>
        </p:nvSpPr>
        <p:spPr>
          <a:xfrm>
            <a:off x="1308735" y="5753219"/>
            <a:ext cx="2551509" cy="31884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Times New Roman" panose="02020603050405020304" pitchFamily="18" charset="0"/>
                <a:ea typeface="Barlow Bold" pitchFamily="34" charset="-122"/>
                <a:cs typeface="Times New Roman" panose="02020603050405020304" pitchFamily="18" charset="0"/>
              </a:rPr>
              <a:t>Type Casting</a:t>
            </a:r>
            <a:endParaRPr lang="en-US" sz="2000" dirty="0">
              <a:latin typeface="Times New Roman" panose="02020603050405020304" pitchFamily="18" charset="0"/>
              <a:cs typeface="Times New Roman" panose="02020603050405020304" pitchFamily="18" charset="0"/>
            </a:endParaRPr>
          </a:p>
        </p:txBody>
      </p:sp>
      <p:sp>
        <p:nvSpPr>
          <p:cNvPr id="15" name="Text 13"/>
          <p:cNvSpPr/>
          <p:nvPr/>
        </p:nvSpPr>
        <p:spPr>
          <a:xfrm>
            <a:off x="1308735" y="6188392"/>
            <a:ext cx="12643009" cy="310277"/>
          </a:xfrm>
          <a:prstGeom prst="rect">
            <a:avLst/>
          </a:prstGeom>
          <a:noFill/>
          <a:ln/>
        </p:spPr>
        <p:txBody>
          <a:bodyPr wrap="none" lIns="0" tIns="0" rIns="0" bIns="0" rtlCol="0" anchor="t"/>
          <a:lstStyle/>
          <a:p>
            <a:pPr>
              <a:lnSpc>
                <a:spcPts val="2400"/>
              </a:lnSpc>
            </a:pPr>
            <a:r>
              <a:rPr lang="en-GB" sz="1500" dirty="0">
                <a:latin typeface="Times New Roman" panose="02020603050405020304" pitchFamily="18" charset="0"/>
                <a:cs typeface="Times New Roman" panose="02020603050405020304" pitchFamily="18" charset="0"/>
              </a:rPr>
              <a:t>Convert </a:t>
            </a:r>
            <a:r>
              <a:rPr lang="en-GB" sz="1500" dirty="0" err="1">
                <a:latin typeface="Times New Roman" panose="02020603050405020304" pitchFamily="18" charset="0"/>
                <a:cs typeface="Times New Roman" panose="02020603050405020304" pitchFamily="18" charset="0"/>
              </a:rPr>
              <a:t>Purchase_Amount</a:t>
            </a:r>
            <a:r>
              <a:rPr lang="en-GB" sz="1500" dirty="0">
                <a:latin typeface="Times New Roman" panose="02020603050405020304" pitchFamily="18" charset="0"/>
                <a:cs typeface="Times New Roman" panose="02020603050405020304" pitchFamily="18" charset="0"/>
              </a:rPr>
              <a:t> &amp; </a:t>
            </a:r>
            <a:r>
              <a:rPr lang="en-GB" sz="1500" dirty="0" err="1">
                <a:latin typeface="Times New Roman" panose="02020603050405020304" pitchFamily="18" charset="0"/>
                <a:cs typeface="Times New Roman" panose="02020603050405020304" pitchFamily="18" charset="0"/>
              </a:rPr>
              <a:t>Review_Rating</a:t>
            </a:r>
            <a:r>
              <a:rPr lang="en-GB" sz="1500" dirty="0">
                <a:latin typeface="Times New Roman" panose="02020603050405020304" pitchFamily="18" charset="0"/>
                <a:cs typeface="Times New Roman" panose="02020603050405020304" pitchFamily="18" charset="0"/>
              </a:rPr>
              <a:t> to Double, Age to Int.</a:t>
            </a:r>
            <a:endParaRPr lang="en-US" sz="1500" dirty="0">
              <a:latin typeface="Times New Roman" panose="02020603050405020304" pitchFamily="18" charset="0"/>
              <a:cs typeface="Times New Roman" panose="02020603050405020304" pitchFamily="18" charset="0"/>
            </a:endParaRPr>
          </a:p>
        </p:txBody>
      </p:sp>
      <p:sp>
        <p:nvSpPr>
          <p:cNvPr id="16" name="Shape 14"/>
          <p:cNvSpPr/>
          <p:nvPr/>
        </p:nvSpPr>
        <p:spPr>
          <a:xfrm>
            <a:off x="678656" y="6886456"/>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7" name="Text 15"/>
          <p:cNvSpPr/>
          <p:nvPr/>
        </p:nvSpPr>
        <p:spPr>
          <a:xfrm>
            <a:off x="1308735" y="6953012"/>
            <a:ext cx="2551509" cy="318849"/>
          </a:xfrm>
          <a:prstGeom prst="rect">
            <a:avLst/>
          </a:prstGeom>
          <a:noFill/>
          <a:ln/>
        </p:spPr>
        <p:txBody>
          <a:bodyPr wrap="none" lIns="0" tIns="0" rIns="0" bIns="0" rtlCol="0" anchor="t"/>
          <a:lstStyle/>
          <a:p>
            <a:pPr marL="0" indent="0" algn="l">
              <a:lnSpc>
                <a:spcPts val="2500"/>
              </a:lnSpc>
              <a:buNone/>
            </a:pPr>
            <a:r>
              <a:rPr lang="en-US" sz="2000" b="1" dirty="0">
                <a:solidFill>
                  <a:srgbClr val="384653"/>
                </a:solidFill>
                <a:latin typeface="Times New Roman" panose="02020603050405020304" pitchFamily="18" charset="0"/>
                <a:ea typeface="Barlow Bold" pitchFamily="34" charset="-122"/>
                <a:cs typeface="Times New Roman" panose="02020603050405020304" pitchFamily="18" charset="0"/>
              </a:rPr>
              <a:t>Business Filters</a:t>
            </a:r>
            <a:endParaRPr lang="en-US" sz="2000" dirty="0">
              <a:latin typeface="Times New Roman" panose="02020603050405020304" pitchFamily="18" charset="0"/>
              <a:cs typeface="Times New Roman" panose="02020603050405020304" pitchFamily="18" charset="0"/>
            </a:endParaRPr>
          </a:p>
        </p:txBody>
      </p:sp>
      <p:sp>
        <p:nvSpPr>
          <p:cNvPr id="18" name="Text 16"/>
          <p:cNvSpPr/>
          <p:nvPr/>
        </p:nvSpPr>
        <p:spPr>
          <a:xfrm>
            <a:off x="1308735" y="7388185"/>
            <a:ext cx="12643009" cy="310277"/>
          </a:xfrm>
          <a:prstGeom prst="rect">
            <a:avLst/>
          </a:prstGeom>
          <a:noFill/>
          <a:ln/>
        </p:spPr>
        <p:txBody>
          <a:bodyPr wrap="none" lIns="0" tIns="0" rIns="0" bIns="0" rtlCol="0" anchor="t"/>
          <a:lstStyle/>
          <a:p>
            <a:pPr>
              <a:lnSpc>
                <a:spcPts val="2400"/>
              </a:lnSpc>
            </a:pPr>
            <a:r>
              <a:rPr lang="en-GB" sz="1500" dirty="0">
                <a:latin typeface="Times New Roman" panose="02020603050405020304" pitchFamily="18" charset="0"/>
                <a:cs typeface="Times New Roman" panose="02020603050405020304" pitchFamily="18" charset="0"/>
              </a:rPr>
              <a:t>Keep rows where </a:t>
            </a:r>
            <a:r>
              <a:rPr lang="en-GB" sz="1500" dirty="0" err="1">
                <a:latin typeface="Times New Roman" panose="02020603050405020304" pitchFamily="18" charset="0"/>
                <a:cs typeface="Times New Roman" panose="02020603050405020304" pitchFamily="18" charset="0"/>
              </a:rPr>
              <a:t>Purchase_Amount</a:t>
            </a:r>
            <a:r>
              <a:rPr lang="en-GB" sz="1500" dirty="0">
                <a:latin typeface="Times New Roman" panose="02020603050405020304" pitchFamily="18" charset="0"/>
                <a:cs typeface="Times New Roman" panose="02020603050405020304" pitchFamily="18" charset="0"/>
              </a:rPr>
              <a:t> &gt; 100 and </a:t>
            </a:r>
            <a:r>
              <a:rPr lang="en-GB" sz="1500" dirty="0" err="1">
                <a:latin typeface="Times New Roman" panose="02020603050405020304" pitchFamily="18" charset="0"/>
                <a:cs typeface="Times New Roman" panose="02020603050405020304" pitchFamily="18" charset="0"/>
              </a:rPr>
              <a:t>Review_Rating</a:t>
            </a:r>
            <a:r>
              <a:rPr lang="en-GB" sz="1500" dirty="0">
                <a:latin typeface="Times New Roman" panose="02020603050405020304" pitchFamily="18" charset="0"/>
                <a:cs typeface="Times New Roman" panose="02020603050405020304" pitchFamily="18" charset="0"/>
              </a:rPr>
              <a:t> &gt; 4</a:t>
            </a:r>
            <a:endParaRPr lang="en-US" sz="1500" dirty="0">
              <a:latin typeface="Times New Roman" panose="02020603050405020304" pitchFamily="18" charset="0"/>
              <a:cs typeface="Times New Roman" panose="02020603050405020304" pitchFamily="18" charset="0"/>
            </a:endParaRPr>
          </a:p>
        </p:txBody>
      </p:sp>
      <p:sp>
        <p:nvSpPr>
          <p:cNvPr id="19" name="Shape 2">
            <a:extLst>
              <a:ext uri="{FF2B5EF4-FFF2-40B4-BE49-F238E27FC236}">
                <a16:creationId xmlns:a16="http://schemas.microsoft.com/office/drawing/2014/main" id="{7C383B9B-8C0F-191B-8BA7-90022EE9F83A}"/>
              </a:ext>
            </a:extLst>
          </p:cNvPr>
          <p:cNvSpPr/>
          <p:nvPr/>
        </p:nvSpPr>
        <p:spPr>
          <a:xfrm>
            <a:off x="8093159" y="2087285"/>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0" name="Shape 2">
            <a:extLst>
              <a:ext uri="{FF2B5EF4-FFF2-40B4-BE49-F238E27FC236}">
                <a16:creationId xmlns:a16="http://schemas.microsoft.com/office/drawing/2014/main" id="{9AE5E7F4-107D-1D8F-329B-9011A2C96A7F}"/>
              </a:ext>
            </a:extLst>
          </p:cNvPr>
          <p:cNvSpPr/>
          <p:nvPr/>
        </p:nvSpPr>
        <p:spPr>
          <a:xfrm>
            <a:off x="8069254" y="3314508"/>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1" name="Shape 2">
            <a:extLst>
              <a:ext uri="{FF2B5EF4-FFF2-40B4-BE49-F238E27FC236}">
                <a16:creationId xmlns:a16="http://schemas.microsoft.com/office/drawing/2014/main" id="{98C86639-E77A-4D28-0044-4160CB2F7DEC}"/>
              </a:ext>
            </a:extLst>
          </p:cNvPr>
          <p:cNvSpPr/>
          <p:nvPr/>
        </p:nvSpPr>
        <p:spPr>
          <a:xfrm>
            <a:off x="8069254" y="4486869"/>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2" name="Shape 2">
            <a:extLst>
              <a:ext uri="{FF2B5EF4-FFF2-40B4-BE49-F238E27FC236}">
                <a16:creationId xmlns:a16="http://schemas.microsoft.com/office/drawing/2014/main" id="{F468A2E9-F9B7-DD3E-8B42-43E99859ABB8}"/>
              </a:ext>
            </a:extLst>
          </p:cNvPr>
          <p:cNvSpPr/>
          <p:nvPr/>
        </p:nvSpPr>
        <p:spPr>
          <a:xfrm>
            <a:off x="8084697" y="5686662"/>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3" name="Shape 2">
            <a:extLst>
              <a:ext uri="{FF2B5EF4-FFF2-40B4-BE49-F238E27FC236}">
                <a16:creationId xmlns:a16="http://schemas.microsoft.com/office/drawing/2014/main" id="{F1BD9FD7-4C85-7CE6-1A31-2F46B59CB5C2}"/>
              </a:ext>
            </a:extLst>
          </p:cNvPr>
          <p:cNvSpPr/>
          <p:nvPr/>
        </p:nvSpPr>
        <p:spPr>
          <a:xfrm>
            <a:off x="8084696" y="6893778"/>
            <a:ext cx="436245" cy="436245"/>
          </a:xfrm>
          <a:prstGeom prst="roundRect">
            <a:avLst>
              <a:gd name="adj" fmla="val 66679"/>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3C5D9DBF-C98C-C87F-D304-C636659F694D}"/>
              </a:ext>
            </a:extLst>
          </p:cNvPr>
          <p:cNvSpPr txBox="1"/>
          <p:nvPr/>
        </p:nvSpPr>
        <p:spPr>
          <a:xfrm>
            <a:off x="8671981" y="2077065"/>
            <a:ext cx="2209800" cy="400110"/>
          </a:xfrm>
          <a:prstGeom prst="rect">
            <a:avLst/>
          </a:prstGeom>
          <a:noFill/>
        </p:spPr>
        <p:txBody>
          <a:bodyPr wrap="square" rtlCol="0">
            <a:spAutoFit/>
          </a:bodyPr>
          <a:lstStyle/>
          <a:p>
            <a:r>
              <a:rPr lang="en-IN" sz="2000" b="1" dirty="0">
                <a:solidFill>
                  <a:schemeClr val="bg2">
                    <a:lumMod val="25000"/>
                  </a:schemeClr>
                </a:solidFill>
                <a:latin typeface="Times New Roman" panose="02020603050405020304" pitchFamily="18" charset="0"/>
                <a:cs typeface="Times New Roman" panose="02020603050405020304" pitchFamily="18" charset="0"/>
              </a:rPr>
              <a:t>Schema Inference</a:t>
            </a:r>
            <a:endParaRPr lang="en-IN"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D7235EB-1031-D0F4-2683-7C450D59FA39}"/>
              </a:ext>
            </a:extLst>
          </p:cNvPr>
          <p:cNvSpPr txBox="1"/>
          <p:nvPr/>
        </p:nvSpPr>
        <p:spPr>
          <a:xfrm>
            <a:off x="8767232" y="2489417"/>
            <a:ext cx="4879711" cy="323165"/>
          </a:xfrm>
          <a:prstGeom prst="rect">
            <a:avLst/>
          </a:prstGeom>
          <a:noFill/>
        </p:spPr>
        <p:txBody>
          <a:bodyPr wrap="square" rtlCol="0">
            <a:spAutoFit/>
          </a:bodyPr>
          <a:lstStyle/>
          <a:p>
            <a:r>
              <a:rPr lang="en-GB" sz="1500" dirty="0">
                <a:latin typeface="Times New Roman" panose="02020603050405020304" pitchFamily="18" charset="0"/>
                <a:cs typeface="Times New Roman" panose="02020603050405020304" pitchFamily="18" charset="0"/>
              </a:rPr>
              <a:t>Spark auto-detects column types (</a:t>
            </a:r>
            <a:r>
              <a:rPr lang="en-GB" sz="1500" dirty="0" err="1">
                <a:latin typeface="Times New Roman" panose="02020603050405020304" pitchFamily="18" charset="0"/>
                <a:cs typeface="Times New Roman" panose="02020603050405020304" pitchFamily="18" charset="0"/>
              </a:rPr>
              <a:t>inferSchema</a:t>
            </a:r>
            <a:r>
              <a:rPr lang="en-GB" sz="1500" dirty="0">
                <a:latin typeface="Times New Roman" panose="02020603050405020304" pitchFamily="18" charset="0"/>
                <a:cs typeface="Times New Roman" panose="02020603050405020304" pitchFamily="18" charset="0"/>
              </a:rPr>
              <a:t> = true)</a:t>
            </a:r>
            <a:endParaRPr lang="en-IN" sz="15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9AB8171B-851C-28B2-42C1-73D6A0E9FC08}"/>
              </a:ext>
            </a:extLst>
          </p:cNvPr>
          <p:cNvSpPr txBox="1"/>
          <p:nvPr/>
        </p:nvSpPr>
        <p:spPr>
          <a:xfrm>
            <a:off x="8767232" y="3718316"/>
            <a:ext cx="5109636" cy="323165"/>
          </a:xfrm>
          <a:prstGeom prst="rect">
            <a:avLst/>
          </a:prstGeom>
          <a:noFill/>
        </p:spPr>
        <p:txBody>
          <a:bodyPr wrap="square" rtlCol="0">
            <a:spAutoFit/>
          </a:bodyPr>
          <a:lstStyle/>
          <a:p>
            <a:r>
              <a:rPr lang="en-GB" sz="1500" dirty="0">
                <a:latin typeface="Times New Roman" panose="02020603050405020304" pitchFamily="18" charset="0"/>
                <a:cs typeface="Times New Roman" panose="02020603050405020304" pitchFamily="18" charset="0"/>
              </a:rPr>
              <a:t>Store output in Parquet for faster queries and compression.</a:t>
            </a:r>
            <a:endParaRPr lang="en-IN" sz="15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AECE2CE6-DD36-CE26-178E-6C7491AD5BE1}"/>
              </a:ext>
            </a:extLst>
          </p:cNvPr>
          <p:cNvSpPr txBox="1"/>
          <p:nvPr/>
        </p:nvSpPr>
        <p:spPr>
          <a:xfrm>
            <a:off x="8671981" y="3342083"/>
            <a:ext cx="3458635" cy="400110"/>
          </a:xfrm>
          <a:prstGeom prst="rect">
            <a:avLst/>
          </a:prstGeom>
          <a:noFill/>
        </p:spPr>
        <p:txBody>
          <a:bodyPr wrap="square" rtlCol="0">
            <a:spAutoFit/>
          </a:bodyPr>
          <a:lstStyle/>
          <a:p>
            <a:r>
              <a:rPr lang="en-IN" sz="2000" b="1" dirty="0">
                <a:solidFill>
                  <a:schemeClr val="bg2">
                    <a:lumMod val="25000"/>
                  </a:schemeClr>
                </a:solidFill>
                <a:latin typeface="Times New Roman" panose="02020603050405020304" pitchFamily="18" charset="0"/>
                <a:cs typeface="Times New Roman" panose="02020603050405020304" pitchFamily="18" charset="0"/>
              </a:rPr>
              <a:t>Columnar Storage</a:t>
            </a:r>
            <a:endParaRPr lang="en-IN"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E7200593-7674-C8DE-47BB-5F0855CC660D}"/>
              </a:ext>
            </a:extLst>
          </p:cNvPr>
          <p:cNvSpPr txBox="1"/>
          <p:nvPr/>
        </p:nvSpPr>
        <p:spPr>
          <a:xfrm>
            <a:off x="8671981" y="4520325"/>
            <a:ext cx="3179235" cy="400110"/>
          </a:xfrm>
          <a:prstGeom prst="rect">
            <a:avLst/>
          </a:prstGeom>
          <a:noFill/>
        </p:spPr>
        <p:txBody>
          <a:bodyPr wrap="square" rtlCol="0">
            <a:spAutoFit/>
          </a:bodyPr>
          <a:lstStyle/>
          <a:p>
            <a:r>
              <a:rPr lang="en-IN" sz="2000" b="1" dirty="0">
                <a:solidFill>
                  <a:schemeClr val="bg2">
                    <a:lumMod val="25000"/>
                  </a:schemeClr>
                </a:solidFill>
                <a:latin typeface="Times New Roman" panose="02020603050405020304" pitchFamily="18" charset="0"/>
                <a:cs typeface="Times New Roman" panose="02020603050405020304" pitchFamily="18" charset="0"/>
              </a:rPr>
              <a:t>Disable Broadcast Join</a:t>
            </a:r>
            <a:endParaRPr lang="en-IN"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DDD31B3C-61E1-3D26-D58C-A45972D78E9E}"/>
              </a:ext>
            </a:extLst>
          </p:cNvPr>
          <p:cNvSpPr txBox="1"/>
          <p:nvPr/>
        </p:nvSpPr>
        <p:spPr>
          <a:xfrm>
            <a:off x="8767232" y="4825351"/>
            <a:ext cx="5863168" cy="323165"/>
          </a:xfrm>
          <a:prstGeom prst="rect">
            <a:avLst/>
          </a:prstGeom>
          <a:noFill/>
        </p:spPr>
        <p:txBody>
          <a:bodyPr wrap="square" rtlCol="0">
            <a:spAutoFit/>
          </a:bodyPr>
          <a:lstStyle/>
          <a:p>
            <a:r>
              <a:rPr lang="en-GB" sz="1500" dirty="0">
                <a:latin typeface="Times New Roman" panose="02020603050405020304" pitchFamily="18" charset="0"/>
                <a:cs typeface="Times New Roman" panose="02020603050405020304" pitchFamily="18" charset="0"/>
              </a:rPr>
              <a:t>Avoid memory issues for large tables (</a:t>
            </a:r>
            <a:r>
              <a:rPr lang="en-GB" sz="1500" dirty="0" err="1">
                <a:latin typeface="Times New Roman" panose="02020603050405020304" pitchFamily="18" charset="0"/>
                <a:cs typeface="Times New Roman" panose="02020603050405020304" pitchFamily="18" charset="0"/>
              </a:rPr>
              <a:t>autoBroadcastJoinThreshold</a:t>
            </a:r>
            <a:r>
              <a:rPr lang="en-GB" sz="1500" dirty="0">
                <a:latin typeface="Times New Roman" panose="02020603050405020304" pitchFamily="18" charset="0"/>
                <a:cs typeface="Times New Roman" panose="02020603050405020304" pitchFamily="18" charset="0"/>
              </a:rPr>
              <a:t> = -1).</a:t>
            </a:r>
            <a:endParaRPr lang="en-IN" sz="150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FDAB61DE-AA6A-965F-35E7-B2F51DF39119}"/>
              </a:ext>
            </a:extLst>
          </p:cNvPr>
          <p:cNvSpPr txBox="1"/>
          <p:nvPr/>
        </p:nvSpPr>
        <p:spPr>
          <a:xfrm>
            <a:off x="8678331" y="5670814"/>
            <a:ext cx="3166533" cy="400110"/>
          </a:xfrm>
          <a:prstGeom prst="rect">
            <a:avLst/>
          </a:prstGeom>
          <a:noFill/>
        </p:spPr>
        <p:txBody>
          <a:bodyPr wrap="square" rtlCol="0">
            <a:spAutoFit/>
          </a:bodyPr>
          <a:lstStyle/>
          <a:p>
            <a:r>
              <a:rPr lang="en-IN" sz="2000" b="1" dirty="0">
                <a:solidFill>
                  <a:schemeClr val="bg2">
                    <a:lumMod val="25000"/>
                  </a:schemeClr>
                </a:solidFill>
                <a:latin typeface="Times New Roman" panose="02020603050405020304" pitchFamily="18" charset="0"/>
                <a:cs typeface="Times New Roman" panose="02020603050405020304" pitchFamily="18" charset="0"/>
              </a:rPr>
              <a:t>Shuffle Partitions</a:t>
            </a:r>
            <a:endParaRPr lang="en-IN"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66AFDC5A-D7C4-B85B-5D09-0960A94151E5}"/>
              </a:ext>
            </a:extLst>
          </p:cNvPr>
          <p:cNvSpPr txBox="1"/>
          <p:nvPr/>
        </p:nvSpPr>
        <p:spPr>
          <a:xfrm>
            <a:off x="8803216" y="6049495"/>
            <a:ext cx="5700184" cy="323165"/>
          </a:xfrm>
          <a:prstGeom prst="rect">
            <a:avLst/>
          </a:prstGeom>
          <a:noFill/>
        </p:spPr>
        <p:txBody>
          <a:bodyPr wrap="square" rtlCol="0">
            <a:spAutoFit/>
          </a:bodyPr>
          <a:lstStyle/>
          <a:p>
            <a:r>
              <a:rPr lang="en-IN" sz="1500" dirty="0">
                <a:latin typeface="Times New Roman" panose="02020603050405020304" pitchFamily="18" charset="0"/>
                <a:cs typeface="Times New Roman" panose="02020603050405020304" pitchFamily="18" charset="0"/>
              </a:rPr>
              <a:t>Set to 16 for balanced parallelism (</a:t>
            </a:r>
            <a:r>
              <a:rPr lang="en-IN" sz="1500" dirty="0" err="1">
                <a:latin typeface="Times New Roman" panose="02020603050405020304" pitchFamily="18" charset="0"/>
                <a:cs typeface="Times New Roman" panose="02020603050405020304" pitchFamily="18" charset="0"/>
              </a:rPr>
              <a:t>spark.sql.shuffle.partitions</a:t>
            </a:r>
            <a:r>
              <a:rPr lang="en-IN" sz="1500" dirty="0">
                <a:latin typeface="Times New Roman" panose="02020603050405020304" pitchFamily="18" charset="0"/>
                <a:cs typeface="Times New Roman" panose="02020603050405020304" pitchFamily="18" charset="0"/>
              </a:rPr>
              <a:t>).</a:t>
            </a:r>
          </a:p>
        </p:txBody>
      </p:sp>
      <p:sp>
        <p:nvSpPr>
          <p:cNvPr id="35" name="TextBox 34">
            <a:extLst>
              <a:ext uri="{FF2B5EF4-FFF2-40B4-BE49-F238E27FC236}">
                <a16:creationId xmlns:a16="http://schemas.microsoft.com/office/drawing/2014/main" id="{95ACE7C5-2C96-526C-469B-6F1D05EC0956}"/>
              </a:ext>
            </a:extLst>
          </p:cNvPr>
          <p:cNvSpPr txBox="1"/>
          <p:nvPr/>
        </p:nvSpPr>
        <p:spPr>
          <a:xfrm>
            <a:off x="8678331" y="6886456"/>
            <a:ext cx="3456517" cy="400110"/>
          </a:xfrm>
          <a:prstGeom prst="rect">
            <a:avLst/>
          </a:prstGeom>
          <a:noFill/>
        </p:spPr>
        <p:txBody>
          <a:bodyPr wrap="square" rtlCol="0">
            <a:spAutoFit/>
          </a:bodyPr>
          <a:lstStyle/>
          <a:p>
            <a:r>
              <a:rPr lang="en-IN" sz="2000" b="1" dirty="0">
                <a:solidFill>
                  <a:schemeClr val="bg2">
                    <a:lumMod val="25000"/>
                  </a:schemeClr>
                </a:solidFill>
                <a:latin typeface="Times New Roman" panose="02020603050405020304" pitchFamily="18" charset="0"/>
                <a:cs typeface="Times New Roman" panose="02020603050405020304" pitchFamily="18" charset="0"/>
              </a:rPr>
              <a:t>Separate Tables</a:t>
            </a:r>
            <a:endParaRPr lang="en-IN" sz="2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5161EDF8-BA92-C823-49A6-8D516408D853}"/>
              </a:ext>
            </a:extLst>
          </p:cNvPr>
          <p:cNvSpPr txBox="1"/>
          <p:nvPr/>
        </p:nvSpPr>
        <p:spPr>
          <a:xfrm>
            <a:off x="8803216" y="7330023"/>
            <a:ext cx="5763685" cy="553998"/>
          </a:xfrm>
          <a:prstGeom prst="rect">
            <a:avLst/>
          </a:prstGeom>
          <a:noFill/>
        </p:spPr>
        <p:txBody>
          <a:bodyPr wrap="square" rtlCol="0">
            <a:spAutoFit/>
          </a:bodyPr>
          <a:lstStyle/>
          <a:p>
            <a:r>
              <a:rPr lang="en-GB" sz="1500" dirty="0">
                <a:latin typeface="Times New Roman" panose="02020603050405020304" pitchFamily="18" charset="0"/>
                <a:cs typeface="Times New Roman" panose="02020603050405020304" pitchFamily="18" charset="0"/>
              </a:rPr>
              <a:t>Write analytical outputs into multiple PostgreSQL tables for modular queries.</a:t>
            </a:r>
            <a:endParaRPr lang="en-IN"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1044416"/>
            <a:ext cx="6744533"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Times New Roman" panose="02020603050405020304" pitchFamily="18" charset="0"/>
                <a:ea typeface="Barlow Bold" pitchFamily="34" charset="-122"/>
                <a:cs typeface="Times New Roman" panose="02020603050405020304" pitchFamily="18" charset="0"/>
              </a:rPr>
              <a:t>Results &amp; Analytics Output</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58309" y="2082046"/>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The pipeline generates cleaned datasets and actionable insights stored across multiple formats:</a:t>
            </a:r>
            <a:endParaRPr lang="en-US" sz="1700" dirty="0">
              <a:latin typeface="Times New Roman" panose="02020603050405020304" pitchFamily="18" charset="0"/>
              <a:cs typeface="Times New Roman" panose="02020603050405020304" pitchFamily="18" charset="0"/>
            </a:endParaRPr>
          </a:p>
        </p:txBody>
      </p:sp>
      <p:sp>
        <p:nvSpPr>
          <p:cNvPr id="5" name="Shape 2"/>
          <p:cNvSpPr/>
          <p:nvPr/>
        </p:nvSpPr>
        <p:spPr>
          <a:xfrm>
            <a:off x="758309" y="3019187"/>
            <a:ext cx="3705344" cy="2321362"/>
          </a:xfrm>
          <a:prstGeom prst="roundRect">
            <a:avLst>
              <a:gd name="adj" fmla="val 14000"/>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6" name="Text 3"/>
          <p:cNvSpPr/>
          <p:nvPr/>
        </p:nvSpPr>
        <p:spPr>
          <a:xfrm>
            <a:off x="982504" y="324338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PostgreSQL Tables</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982504" y="3729514"/>
            <a:ext cx="3256955"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shopping_analysis, spend_per_location, top_items_by_review, avg_purchase_by_age_group</a:t>
            </a:r>
            <a:endParaRPr lang="en-US" sz="1700" dirty="0">
              <a:latin typeface="Times New Roman" panose="02020603050405020304" pitchFamily="18" charset="0"/>
              <a:cs typeface="Times New Roman" panose="02020603050405020304" pitchFamily="18" charset="0"/>
            </a:endParaRPr>
          </a:p>
        </p:txBody>
      </p:sp>
      <p:sp>
        <p:nvSpPr>
          <p:cNvPr id="8" name="Shape 5"/>
          <p:cNvSpPr/>
          <p:nvPr/>
        </p:nvSpPr>
        <p:spPr>
          <a:xfrm>
            <a:off x="4680228" y="3019187"/>
            <a:ext cx="3705463" cy="2321362"/>
          </a:xfrm>
          <a:prstGeom prst="roundRect">
            <a:avLst>
              <a:gd name="adj" fmla="val 14000"/>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9" name="Text 6"/>
          <p:cNvSpPr/>
          <p:nvPr/>
        </p:nvSpPr>
        <p:spPr>
          <a:xfrm>
            <a:off x="4904423" y="3243382"/>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Parquet Files</a:t>
            </a:r>
            <a:endParaRPr lang="en-US" sz="2200" dirty="0">
              <a:latin typeface="Times New Roman" panose="02020603050405020304" pitchFamily="18" charset="0"/>
              <a:cs typeface="Times New Roman" panose="02020603050405020304" pitchFamily="18" charset="0"/>
            </a:endParaRPr>
          </a:p>
        </p:txBody>
      </p:sp>
      <p:sp>
        <p:nvSpPr>
          <p:cNvPr id="10" name="Text 7"/>
          <p:cNvSpPr/>
          <p:nvPr/>
        </p:nvSpPr>
        <p:spPr>
          <a:xfrm>
            <a:off x="4904423" y="3729514"/>
            <a:ext cx="3257074" cy="104013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Optimised columnar format for fast querying and analytics</a:t>
            </a:r>
            <a:endParaRPr lang="en-US" sz="1700" dirty="0">
              <a:latin typeface="Times New Roman" panose="02020603050405020304" pitchFamily="18" charset="0"/>
              <a:cs typeface="Times New Roman" panose="02020603050405020304" pitchFamily="18" charset="0"/>
            </a:endParaRPr>
          </a:p>
        </p:txBody>
      </p:sp>
      <p:sp>
        <p:nvSpPr>
          <p:cNvPr id="11" name="Shape 8"/>
          <p:cNvSpPr/>
          <p:nvPr/>
        </p:nvSpPr>
        <p:spPr>
          <a:xfrm>
            <a:off x="758309" y="5557123"/>
            <a:ext cx="7627382" cy="1627942"/>
          </a:xfrm>
          <a:prstGeom prst="roundRect">
            <a:avLst>
              <a:gd name="adj" fmla="val 19963"/>
            </a:avLst>
          </a:prstGeom>
          <a:solidFill>
            <a:srgbClr val="D4E9F7"/>
          </a:solidFill>
          <a:ln w="7620">
            <a:solidFill>
              <a:srgbClr val="BACFDD"/>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2" name="Text 9"/>
          <p:cNvSpPr/>
          <p:nvPr/>
        </p:nvSpPr>
        <p:spPr>
          <a:xfrm>
            <a:off x="982504" y="5781318"/>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Times New Roman" panose="02020603050405020304" pitchFamily="18" charset="0"/>
                <a:ea typeface="Barlow Bold" pitchFamily="34" charset="-122"/>
                <a:cs typeface="Times New Roman" panose="02020603050405020304" pitchFamily="18" charset="0"/>
              </a:rPr>
              <a:t>Key Insights</a:t>
            </a:r>
            <a:endParaRPr lang="en-US" sz="2200" dirty="0">
              <a:latin typeface="Times New Roman" panose="02020603050405020304" pitchFamily="18" charset="0"/>
              <a:cs typeface="Times New Roman" panose="02020603050405020304" pitchFamily="18" charset="0"/>
            </a:endParaRPr>
          </a:p>
        </p:txBody>
      </p:sp>
      <p:sp>
        <p:nvSpPr>
          <p:cNvPr id="13" name="Text 10"/>
          <p:cNvSpPr/>
          <p:nvPr/>
        </p:nvSpPr>
        <p:spPr>
          <a:xfrm>
            <a:off x="982504" y="6267450"/>
            <a:ext cx="7178993" cy="69342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Times New Roman" panose="02020603050405020304" pitchFamily="18" charset="0"/>
                <a:ea typeface="Montserrat" pitchFamily="34" charset="-122"/>
                <a:cs typeface="Times New Roman" panose="02020603050405020304" pitchFamily="18" charset="0"/>
              </a:rPr>
              <a:t>Spending patterns, location trends, product performance, demographic analysis</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59FBCD0-0FAF-8264-7E51-7B10190DC57C}"/>
              </a:ext>
            </a:extLst>
          </p:cNvPr>
          <p:cNvPicPr>
            <a:picLocks noChangeAspect="1"/>
          </p:cNvPicPr>
          <p:nvPr/>
        </p:nvPicPr>
        <p:blipFill>
          <a:blip r:embed="rId2"/>
          <a:stretch>
            <a:fillRect/>
          </a:stretch>
        </p:blipFill>
        <p:spPr>
          <a:xfrm>
            <a:off x="0" y="1"/>
            <a:ext cx="14630400" cy="8229600"/>
          </a:xfrm>
          <a:prstGeom prst="rect">
            <a:avLst/>
          </a:prstGeom>
        </p:spPr>
      </p:pic>
    </p:spTree>
    <p:extLst>
      <p:ext uri="{BB962C8B-B14F-4D97-AF65-F5344CB8AC3E}">
        <p14:creationId xmlns:p14="http://schemas.microsoft.com/office/powerpoint/2010/main" val="4028327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397</TotalTime>
  <Words>550</Words>
  <Application>Microsoft Office PowerPoint</Application>
  <PresentationFormat>Custom</PresentationFormat>
  <Paragraphs>107</Paragraphs>
  <Slides>12</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C M, NIRMALKUMAR</cp:lastModifiedBy>
  <cp:revision>11</cp:revision>
  <dcterms:created xsi:type="dcterms:W3CDTF">2025-11-09T14:30:57Z</dcterms:created>
  <dcterms:modified xsi:type="dcterms:W3CDTF">2025-11-10T11:29:21Z</dcterms:modified>
</cp:coreProperties>
</file>